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653" r:id="rId1"/>
  </p:sldMasterIdLst>
  <p:notesMasterIdLst>
    <p:notesMasterId r:id="rId46"/>
  </p:notesMasterIdLst>
  <p:sldIdLst>
    <p:sldId id="345" r:id="rId2"/>
    <p:sldId id="318" r:id="rId3"/>
    <p:sldId id="256" r:id="rId4"/>
    <p:sldId id="257" r:id="rId5"/>
    <p:sldId id="261" r:id="rId6"/>
    <p:sldId id="262" r:id="rId7"/>
    <p:sldId id="319" r:id="rId8"/>
    <p:sldId id="328" r:id="rId9"/>
    <p:sldId id="320" r:id="rId10"/>
    <p:sldId id="329" r:id="rId11"/>
    <p:sldId id="321" r:id="rId12"/>
    <p:sldId id="263" r:id="rId13"/>
    <p:sldId id="289" r:id="rId14"/>
    <p:sldId id="322" r:id="rId15"/>
    <p:sldId id="323" r:id="rId16"/>
    <p:sldId id="265" r:id="rId17"/>
    <p:sldId id="331" r:id="rId18"/>
    <p:sldId id="330" r:id="rId19"/>
    <p:sldId id="260" r:id="rId20"/>
    <p:sldId id="333" r:id="rId21"/>
    <p:sldId id="334" r:id="rId22"/>
    <p:sldId id="290" r:id="rId23"/>
    <p:sldId id="317" r:id="rId24"/>
    <p:sldId id="266" r:id="rId25"/>
    <p:sldId id="268" r:id="rId26"/>
    <p:sldId id="269" r:id="rId27"/>
    <p:sldId id="277" r:id="rId28"/>
    <p:sldId id="270" r:id="rId29"/>
    <p:sldId id="343" r:id="rId30"/>
    <p:sldId id="278" r:id="rId31"/>
    <p:sldId id="287" r:id="rId32"/>
    <p:sldId id="288" r:id="rId33"/>
    <p:sldId id="339" r:id="rId34"/>
    <p:sldId id="340" r:id="rId35"/>
    <p:sldId id="341" r:id="rId36"/>
    <p:sldId id="342" r:id="rId37"/>
    <p:sldId id="337" r:id="rId38"/>
    <p:sldId id="338" r:id="rId39"/>
    <p:sldId id="274" r:id="rId40"/>
    <p:sldId id="285" r:id="rId41"/>
    <p:sldId id="286" r:id="rId42"/>
    <p:sldId id="326" r:id="rId43"/>
    <p:sldId id="327" r:id="rId44"/>
    <p:sldId id="344" r:id="rId45"/>
  </p:sldIdLst>
  <p:sldSz cx="12192000" cy="6858000"/>
  <p:notesSz cx="6954838" cy="9240838"/>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11">
          <p15:clr>
            <a:srgbClr val="A4A3A4"/>
          </p15:clr>
        </p15:guide>
        <p15:guide id="2" pos="219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84" y="600"/>
      </p:cViewPr>
      <p:guideLst>
        <p:guide orient="horz" pos="2160"/>
        <p:guide pos="3840"/>
      </p:guideLst>
    </p:cSldViewPr>
  </p:slideViewPr>
  <p:notesTextViewPr>
    <p:cViewPr>
      <p:scale>
        <a:sx n="1" d="1"/>
        <a:sy n="1" d="1"/>
      </p:scale>
      <p:origin x="0" y="0"/>
    </p:cViewPr>
  </p:notesTextViewPr>
  <p:sorterViewPr>
    <p:cViewPr>
      <p:scale>
        <a:sx n="66" d="100"/>
        <a:sy n="66" d="100"/>
      </p:scale>
      <p:origin x="0" y="11610"/>
    </p:cViewPr>
  </p:sorterViewPr>
  <p:notesViewPr>
    <p:cSldViewPr>
      <p:cViewPr varScale="1">
        <p:scale>
          <a:sx n="68" d="100"/>
          <a:sy n="68" d="100"/>
        </p:scale>
        <p:origin x="1392" y="48"/>
      </p:cViewPr>
      <p:guideLst>
        <p:guide orient="horz" pos="2911"/>
        <p:guide pos="219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5F3BD3F5-C2E4-42B6-9574-905AAC308D7C}"/>
              </a:ext>
            </a:extLst>
          </p:cNvPr>
          <p:cNvSpPr>
            <a:spLocks noGrp="1" noChangeArrowheads="1"/>
          </p:cNvSpPr>
          <p:nvPr>
            <p:ph type="hdr" sz="quarter"/>
          </p:nvPr>
        </p:nvSpPr>
        <p:spPr bwMode="auto">
          <a:xfrm>
            <a:off x="0" y="0"/>
            <a:ext cx="3013075" cy="461963"/>
          </a:xfrm>
          <a:prstGeom prst="rect">
            <a:avLst/>
          </a:prstGeom>
          <a:noFill/>
          <a:ln>
            <a:noFill/>
          </a:ln>
          <a:effectLst/>
        </p:spPr>
        <p:txBody>
          <a:bodyPr vert="horz" wrap="square" lIns="92546" tIns="46273" rIns="92546" bIns="46273" numCol="1" anchor="t" anchorCtr="0" compatLnSpc="1">
            <a:prstTxWarp prst="textNoShape">
              <a:avLst/>
            </a:prstTxWarp>
          </a:bodyPr>
          <a:lstStyle>
            <a:lvl1pPr>
              <a:defRPr sz="1200"/>
            </a:lvl1pPr>
          </a:lstStyle>
          <a:p>
            <a:pPr>
              <a:defRPr/>
            </a:pPr>
            <a:endParaRPr lang="en-US"/>
          </a:p>
        </p:txBody>
      </p:sp>
      <p:sp>
        <p:nvSpPr>
          <p:cNvPr id="71683" name="Rectangle 3">
            <a:extLst>
              <a:ext uri="{FF2B5EF4-FFF2-40B4-BE49-F238E27FC236}">
                <a16:creationId xmlns:a16="http://schemas.microsoft.com/office/drawing/2014/main" id="{5F118462-D0B0-4304-B808-898FE7A5A0C0}"/>
              </a:ext>
            </a:extLst>
          </p:cNvPr>
          <p:cNvSpPr>
            <a:spLocks noGrp="1" noChangeArrowheads="1"/>
          </p:cNvSpPr>
          <p:nvPr>
            <p:ph type="dt" idx="1"/>
          </p:nvPr>
        </p:nvSpPr>
        <p:spPr bwMode="auto">
          <a:xfrm>
            <a:off x="3941763" y="0"/>
            <a:ext cx="3013075" cy="461963"/>
          </a:xfrm>
          <a:prstGeom prst="rect">
            <a:avLst/>
          </a:prstGeom>
          <a:noFill/>
          <a:ln>
            <a:noFill/>
          </a:ln>
          <a:effectLst/>
        </p:spPr>
        <p:txBody>
          <a:bodyPr vert="horz" wrap="square" lIns="92546" tIns="46273" rIns="92546" bIns="46273" numCol="1" anchor="t" anchorCtr="0" compatLnSpc="1">
            <a:prstTxWarp prst="textNoShape">
              <a:avLst/>
            </a:prstTxWarp>
          </a:bodyPr>
          <a:lstStyle>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398463" y="693738"/>
            <a:ext cx="6157912"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5" name="Rectangle 5">
            <a:extLst>
              <a:ext uri="{FF2B5EF4-FFF2-40B4-BE49-F238E27FC236}">
                <a16:creationId xmlns:a16="http://schemas.microsoft.com/office/drawing/2014/main" id="{F8EE170F-65A0-4357-BB51-7E8D86FAF904}"/>
              </a:ext>
            </a:extLst>
          </p:cNvPr>
          <p:cNvSpPr>
            <a:spLocks noGrp="1" noChangeArrowheads="1"/>
          </p:cNvSpPr>
          <p:nvPr>
            <p:ph type="body" sz="quarter" idx="3"/>
          </p:nvPr>
        </p:nvSpPr>
        <p:spPr bwMode="auto">
          <a:xfrm>
            <a:off x="927100" y="4389438"/>
            <a:ext cx="5100638" cy="4157662"/>
          </a:xfrm>
          <a:prstGeom prst="rect">
            <a:avLst/>
          </a:prstGeom>
          <a:noFill/>
          <a:ln>
            <a:noFill/>
          </a:ln>
          <a:effectLst/>
        </p:spPr>
        <p:txBody>
          <a:bodyPr vert="horz" wrap="square" lIns="92546" tIns="46273" rIns="92546" bIns="462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686" name="Rectangle 6">
            <a:extLst>
              <a:ext uri="{FF2B5EF4-FFF2-40B4-BE49-F238E27FC236}">
                <a16:creationId xmlns:a16="http://schemas.microsoft.com/office/drawing/2014/main" id="{A73F729B-C335-447E-9E07-EF9BDBC56310}"/>
              </a:ext>
            </a:extLst>
          </p:cNvPr>
          <p:cNvSpPr>
            <a:spLocks noGrp="1" noChangeArrowheads="1"/>
          </p:cNvSpPr>
          <p:nvPr>
            <p:ph type="ftr" sz="quarter" idx="4"/>
          </p:nvPr>
        </p:nvSpPr>
        <p:spPr bwMode="auto">
          <a:xfrm>
            <a:off x="0" y="8778875"/>
            <a:ext cx="3013075" cy="461963"/>
          </a:xfrm>
          <a:prstGeom prst="rect">
            <a:avLst/>
          </a:prstGeom>
          <a:noFill/>
          <a:ln>
            <a:noFill/>
          </a:ln>
          <a:effectLst/>
        </p:spPr>
        <p:txBody>
          <a:bodyPr vert="horz" wrap="square" lIns="92546" tIns="46273" rIns="92546" bIns="46273" numCol="1" anchor="b" anchorCtr="0" compatLnSpc="1">
            <a:prstTxWarp prst="textNoShape">
              <a:avLst/>
            </a:prstTxWarp>
          </a:bodyPr>
          <a:lstStyle>
            <a:lvl1pPr>
              <a:defRPr sz="1200"/>
            </a:lvl1pPr>
          </a:lstStyle>
          <a:p>
            <a:pPr>
              <a:defRPr/>
            </a:pPr>
            <a:endParaRPr lang="en-US"/>
          </a:p>
        </p:txBody>
      </p:sp>
      <p:sp>
        <p:nvSpPr>
          <p:cNvPr id="71687" name="Rectangle 7">
            <a:extLst>
              <a:ext uri="{FF2B5EF4-FFF2-40B4-BE49-F238E27FC236}">
                <a16:creationId xmlns:a16="http://schemas.microsoft.com/office/drawing/2014/main" id="{A0F08B46-73AF-4A00-8391-1D74D1FB00F9}"/>
              </a:ext>
            </a:extLst>
          </p:cNvPr>
          <p:cNvSpPr>
            <a:spLocks noGrp="1" noChangeArrowheads="1"/>
          </p:cNvSpPr>
          <p:nvPr>
            <p:ph type="sldNum" sz="quarter" idx="5"/>
          </p:nvPr>
        </p:nvSpPr>
        <p:spPr bwMode="auto">
          <a:xfrm>
            <a:off x="3941763" y="8778875"/>
            <a:ext cx="3013075" cy="461963"/>
          </a:xfrm>
          <a:prstGeom prst="rect">
            <a:avLst/>
          </a:prstGeom>
          <a:noFill/>
          <a:ln>
            <a:noFill/>
          </a:ln>
          <a:effectLst/>
        </p:spPr>
        <p:txBody>
          <a:bodyPr vert="horz" wrap="square" lIns="92546" tIns="46273" rIns="92546" bIns="46273" numCol="1" anchor="b" anchorCtr="0" compatLnSpc="1">
            <a:prstTxWarp prst="textNoShape">
              <a:avLst/>
            </a:prstTxWarp>
          </a:bodyPr>
          <a:lstStyle>
            <a:lvl1pPr algn="r">
              <a:defRPr sz="1200"/>
            </a:lvl1pPr>
          </a:lstStyle>
          <a:p>
            <a:pPr>
              <a:defRPr/>
            </a:pPr>
            <a:fld id="{F3B3845D-2E12-4B4A-901A-7B43FC705EF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www.kingjamesbibleonline.org/Romans-1-31/" TargetMode="External"/><Relationship Id="rId3" Type="http://schemas.openxmlformats.org/officeDocument/2006/relationships/hyperlink" Target="https://www.kingjamesbibleonline.org/Romans-1-23/" TargetMode="External"/><Relationship Id="rId7" Type="http://schemas.openxmlformats.org/officeDocument/2006/relationships/hyperlink" Target="https://www.kingjamesbibleonline.org/Romans-1-30/"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kingjamesbibleonline.org/Romans-1-29/" TargetMode="External"/><Relationship Id="rId5" Type="http://schemas.openxmlformats.org/officeDocument/2006/relationships/hyperlink" Target="https://www.kingjamesbibleonline.org/Romans-1-28/" TargetMode="External"/><Relationship Id="rId4" Type="http://schemas.openxmlformats.org/officeDocument/2006/relationships/hyperlink" Target="https://www.kingjamesbibleonline.org/Romans-1-27/"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3B3845D-2E12-4B4A-901A-7B43FC705EFB}" type="slidenum">
              <a:rPr lang="en-US" altLang="en-US" smtClean="0"/>
              <a:pPr>
                <a:defRPr/>
              </a:pPr>
              <a:t>1</a:t>
            </a:fld>
            <a:endParaRPr lang="en-US" altLang="en-US"/>
          </a:p>
        </p:txBody>
      </p:sp>
    </p:spTree>
    <p:extLst>
      <p:ext uri="{BB962C8B-B14F-4D97-AF65-F5344CB8AC3E}">
        <p14:creationId xmlns:p14="http://schemas.microsoft.com/office/powerpoint/2010/main" val="81224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a:t>Paul identified spiritual blindness as when one’s mind is darkened in Ephesians 4:17-19.  “This I say therefore, and testify in the Lord, that ye henceforth walk not as other Gentiles walk, in the vanity of their mind, Having the understanding darkened, being alienated from the life of God through the ignorance that is in them, because of the blindness of their heart:  Who being past feeling have given themselves over unto lasciviousness, to work all uncleanness with greediness.”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xfrm>
            <a:off x="385763" y="4157663"/>
            <a:ext cx="6337300" cy="4929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sz="1600"/>
              <a:t>Many remain spiritually blind despite Jesus wanting to give them their sight. </a:t>
            </a:r>
          </a:p>
          <a:p>
            <a:pPr>
              <a:buFontTx/>
              <a:buChar char="•"/>
            </a:pPr>
            <a:r>
              <a:rPr lang="en-US" altLang="en-US" sz="1600"/>
              <a:t> Jesus (quoting Isaiah) taught in Matthew 13:14-16, “For this people's heart is waxed gross, and </a:t>
            </a:r>
            <a:r>
              <a:rPr lang="en-US" altLang="en-US" sz="1600" i="1"/>
              <a:t>their</a:t>
            </a:r>
            <a:r>
              <a:rPr lang="en-US" altLang="en-US" sz="1600"/>
              <a:t> ears are dull of hearing, and their eyes they have closed; lest at any time they should see with </a:t>
            </a:r>
            <a:r>
              <a:rPr lang="en-US" altLang="en-US" sz="1600" i="1"/>
              <a:t>their</a:t>
            </a:r>
            <a:r>
              <a:rPr lang="en-US" altLang="en-US" sz="1600"/>
              <a:t> eyes, and hear with </a:t>
            </a:r>
            <a:r>
              <a:rPr lang="en-US" altLang="en-US" sz="1600" i="1"/>
              <a:t>their</a:t>
            </a:r>
            <a:r>
              <a:rPr lang="en-US" altLang="en-US" sz="1600"/>
              <a:t> ears, and should understand with </a:t>
            </a:r>
            <a:r>
              <a:rPr lang="en-US" altLang="en-US" sz="1600" i="1"/>
              <a:t>their</a:t>
            </a:r>
            <a:r>
              <a:rPr lang="en-US" altLang="en-US" sz="1600"/>
              <a:t> heart, and should be converted, and I should heal them.  But blessed </a:t>
            </a:r>
            <a:r>
              <a:rPr lang="en-US" altLang="en-US" sz="1600" i="1"/>
              <a:t>are</a:t>
            </a:r>
            <a:r>
              <a:rPr lang="en-US" altLang="en-US" sz="1600"/>
              <a:t> your eyes, for they see:  and your ears, for they hear.  For verily I say unto you, That many prophets and righteous </a:t>
            </a:r>
            <a:r>
              <a:rPr lang="en-US" altLang="en-US" sz="1600" i="1"/>
              <a:t>men</a:t>
            </a:r>
            <a:r>
              <a:rPr lang="en-US" altLang="en-US" sz="1600"/>
              <a:t> have desired to see </a:t>
            </a:r>
            <a:r>
              <a:rPr lang="en-US" altLang="en-US" sz="1600" i="1"/>
              <a:t>those things</a:t>
            </a:r>
            <a:r>
              <a:rPr lang="en-US" altLang="en-US" sz="1600"/>
              <a:t> which ye see, and have not seen </a:t>
            </a:r>
            <a:r>
              <a:rPr lang="en-US" altLang="en-US" sz="1600" i="1"/>
              <a:t>them</a:t>
            </a:r>
            <a:r>
              <a:rPr lang="en-US" altLang="en-US" sz="1600"/>
              <a:t>; and to hear </a:t>
            </a:r>
            <a:r>
              <a:rPr lang="en-US" altLang="en-US" sz="1600" i="1"/>
              <a:t>those things</a:t>
            </a:r>
            <a:r>
              <a:rPr lang="en-US" altLang="en-US" sz="1600"/>
              <a:t> which ye hear, and have not heard </a:t>
            </a:r>
            <a:r>
              <a:rPr lang="en-US" altLang="en-US" sz="1600" i="1"/>
              <a:t>them</a:t>
            </a:r>
            <a:r>
              <a:rPr lang="en-US" altLang="en-US" sz="1600"/>
              <a:t>.” </a:t>
            </a:r>
          </a:p>
          <a:p>
            <a:pPr>
              <a:buFontTx/>
              <a:buChar char="•"/>
            </a:pPr>
            <a:r>
              <a:rPr lang="en-US" altLang="en-US" sz="1600"/>
              <a:t>The world has been pulled over the eyes of many.  </a:t>
            </a:r>
          </a:p>
          <a:p>
            <a:pPr>
              <a:buFontTx/>
              <a:buChar char="•"/>
            </a:pPr>
            <a:r>
              <a:rPr lang="en-US" altLang="en-US" sz="1600"/>
              <a:t>Satan has polluted their minds and tainted their view, darkening their thoughts.  </a:t>
            </a:r>
          </a:p>
          <a:p>
            <a:pPr>
              <a:buFontTx/>
              <a:buChar char="•"/>
            </a:pPr>
            <a:r>
              <a:rPr lang="en-US" altLang="en-US" sz="1600"/>
              <a:t>Instead of escaping the corruption of the world and becoming partakers of the divine nature as God has offered, many are spiritually blind.  </a:t>
            </a:r>
          </a:p>
          <a:p>
            <a:pPr>
              <a:buFontTx/>
              <a:buChar char="•"/>
            </a:pPr>
            <a:r>
              <a:rPr lang="en-US" altLang="en-US" sz="1600"/>
              <a:t>So, what causes spiritual blindness?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p:nvPr>
        </p:nvSpPr>
        <p:spPr>
          <a:ln/>
        </p:spPr>
      </p:sp>
      <p:sp>
        <p:nvSpPr>
          <p:cNvPr id="256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sz="1600" b="1"/>
              <a:t>Pride causes spiritual blindness</a:t>
            </a:r>
            <a:r>
              <a:rPr lang="en-US" altLang="en-US" sz="1600"/>
              <a:t>.  </a:t>
            </a:r>
          </a:p>
          <a:p>
            <a:pPr>
              <a:buFontTx/>
              <a:buChar char="•"/>
            </a:pPr>
            <a:r>
              <a:rPr lang="en-US" altLang="en-US" sz="1600"/>
              <a:t>Pride prevents one from seeking God’s truth and remaining ignorant.  </a:t>
            </a:r>
          </a:p>
          <a:p>
            <a:pPr>
              <a:buFontTx/>
              <a:buChar char="•"/>
            </a:pPr>
            <a:r>
              <a:rPr lang="en-US" altLang="en-US" sz="1600"/>
              <a:t>Christians are not immune from this "I" problem.  </a:t>
            </a:r>
          </a:p>
          <a:p>
            <a:pPr>
              <a:buFontTx/>
              <a:buChar char="•"/>
            </a:pPr>
            <a:r>
              <a:rPr lang="en-US" altLang="en-US" sz="1600"/>
              <a:t>Proverbs 21:2-4 teaches, “Every way of a man is right in his own eyes:  but the LORD pondereth the hearts.  To do justice and judgment is more acceptable to the LORD than sacrifice.  An high look, and a proud heart, and the plowing of the wicked, is sin.”  </a:t>
            </a:r>
          </a:p>
          <a:p>
            <a:pPr>
              <a:buFontTx/>
              <a:buChar char="•"/>
            </a:pPr>
            <a:r>
              <a:rPr lang="en-US" altLang="en-US" sz="1600"/>
              <a:t>Proverbs 6:17 summarizes “Haughty eyes are an abomination to the Lord.”</a:t>
            </a:r>
          </a:p>
        </p:txBody>
      </p:sp>
      <p:sp>
        <p:nvSpPr>
          <p:cNvPr id="256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F8159393-345D-44F5-94F8-6C587C5ED7A5}" type="slidenum">
              <a:rPr lang="en-US" altLang="en-US" sz="1200" smtClean="0"/>
              <a:pPr/>
              <a:t>12</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ChangeArrowheads="1" noTextEdit="1"/>
          </p:cNvSpPr>
          <p:nvPr>
            <p:ph type="sldImg"/>
          </p:nvPr>
        </p:nvSpPr>
        <p:spPr>
          <a:ln/>
        </p:spPr>
      </p:sp>
      <p:sp>
        <p:nvSpPr>
          <p:cNvPr id="276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sz="1600"/>
              <a:t>Proverbs 30:11-13 encourages, “There is a generation that is pure in its own eyes, Yet is not washed from its filthiness.  There is a generation— oh, how lofty are their eyes!  And their eyelids are lifted up.”</a:t>
            </a:r>
          </a:p>
          <a:p>
            <a:pPr>
              <a:buFontTx/>
              <a:buChar char="•"/>
            </a:pPr>
            <a:endParaRPr lang="en-US" altLang="en-US" sz="1600"/>
          </a:p>
          <a:p>
            <a:pPr>
              <a:buFontTx/>
              <a:buChar char="•"/>
            </a:pPr>
            <a:r>
              <a:rPr lang="en-US" altLang="en-US" sz="1600"/>
              <a:t>Pride blinds humans so easily to even the truths in their own lives.  </a:t>
            </a:r>
          </a:p>
          <a:p>
            <a:pPr>
              <a:buFontTx/>
              <a:buChar char="•"/>
            </a:pPr>
            <a:r>
              <a:rPr lang="en-US" altLang="en-US" sz="1600"/>
              <a:t>The Big-Me-Little-You syndrome of pride causes one to miss so much.  Because their perception of reality is so skewed, they are often blind to reality, not only in this life but especially from an eternal perspective.  </a:t>
            </a:r>
          </a:p>
          <a:p>
            <a:pPr>
              <a:buFontTx/>
              <a:buChar char="•"/>
            </a:pPr>
            <a:r>
              <a:rPr lang="en-US" altLang="en-US" sz="1600"/>
              <a:t>The wisdom of God for those are spiritually blind may seem like foolishness.  But in the end, God will demonstrate His wisdom (1 Cor. 1:18-21).</a:t>
            </a:r>
          </a:p>
          <a:p>
            <a:endParaRPr lang="en-US" altLang="en-US"/>
          </a:p>
        </p:txBody>
      </p:sp>
      <p:sp>
        <p:nvSpPr>
          <p:cNvPr id="276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B3526477-BC7D-4C25-B3B2-0D66EFEA3104}" type="slidenum">
              <a:rPr lang="en-US" altLang="en-US" sz="1200" smtClean="0"/>
              <a:pPr/>
              <a:t>13</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sz="1600" b="1"/>
              <a:t>Self-righteousness causes spiritual blindness.</a:t>
            </a:r>
            <a:r>
              <a:rPr lang="en-US" altLang="en-US" sz="1600"/>
              <a:t>  </a:t>
            </a:r>
          </a:p>
          <a:p>
            <a:pPr marL="288925" indent="-288925">
              <a:buFontTx/>
              <a:buChar char="•"/>
            </a:pPr>
            <a:r>
              <a:rPr lang="en-US" altLang="en-US" sz="1600"/>
              <a:t>Paul writes how Israel was ignorant of God’s righteousness and sought their own.  </a:t>
            </a:r>
          </a:p>
          <a:p>
            <a:pPr marL="288925" indent="-288925">
              <a:buFontTx/>
              <a:buChar char="•"/>
            </a:pPr>
            <a:r>
              <a:rPr lang="en-US" altLang="en-US" sz="1600"/>
              <a:t>Romans 10:1-3 reads:  “Brethren, my heart's desire and prayer to God for Israel is, that they might be saved.  For I bear them record that they have a zeal of God, but not according to knowledge.  For they being ignorant of God's righteousness, and going about to establish their own righteousness, have not submitted themselves unto the righteousness of God.”  They failed to see their self-righteousness as filthy rags (Isa. 64:6).</a:t>
            </a:r>
          </a:p>
          <a:p>
            <a:pPr marL="288925" indent="-288925">
              <a:buFontTx/>
              <a:buChar char="•"/>
            </a:pPr>
            <a:r>
              <a:rPr lang="en-US" altLang="en-US" sz="1600"/>
              <a:t>Righteousness trusts in the Lord, not in one’s own understanding.  Righteousness is not confidence in self-wisdom, but acknowledges and fears God (Prov. 3:5-7).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xfrm>
            <a:off x="309563" y="4389438"/>
            <a:ext cx="6413500" cy="4157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sz="1600"/>
              <a:t>In Luke 18:9, Jesus uses a parable to teach about self-righteousness.  “And he spake this parable unto certain which trusted in themselves that they were righteous, and despised others.”  In verses 10-14, Jesus teaches about the Publican and the Pharisee.  He challenges in verse 14 “…for everyone that exalteth himself shall be abased; and he that humbleth himself shall be exalted.” </a:t>
            </a:r>
          </a:p>
          <a:p>
            <a:pPr marL="288925" indent="-288925">
              <a:buFontTx/>
              <a:buChar char="•"/>
            </a:pPr>
            <a:r>
              <a:rPr lang="en-US" altLang="en-US" sz="1600"/>
              <a:t>Self-righteousness is associated with pride and a failure to know God’s word.  </a:t>
            </a:r>
          </a:p>
          <a:p>
            <a:pPr marL="288925" indent="-288925">
              <a:buFontTx/>
              <a:buChar char="•"/>
            </a:pPr>
            <a:r>
              <a:rPr lang="en-US" altLang="en-US" sz="1600"/>
              <a:t>Self-righteousness is self-centered and treats others with contempt.  </a:t>
            </a:r>
          </a:p>
          <a:p>
            <a:pPr marL="288925" indent="-288925">
              <a:buFontTx/>
              <a:buChar char="•"/>
            </a:pPr>
            <a:r>
              <a:rPr lang="en-US" altLang="en-US" sz="1600"/>
              <a:t>The legalism of the Pharisees was also self-righteousness.  </a:t>
            </a:r>
          </a:p>
          <a:p>
            <a:pPr marL="288925" indent="-288925">
              <a:buFontTx/>
              <a:buChar char="•"/>
            </a:pPr>
            <a:r>
              <a:rPr lang="en-US" altLang="en-US" sz="1600"/>
              <a:t>Christ challenged them to the weightier matters of the law such as judgment, mercy, and faith without leaving the details of mint, anise, and cumin.  </a:t>
            </a:r>
          </a:p>
          <a:p>
            <a:pPr marL="288925" indent="-288925">
              <a:buFontTx/>
              <a:buChar char="•"/>
            </a:pPr>
            <a:r>
              <a:rPr lang="en-US" altLang="en-US" sz="1600"/>
              <a:t>Self-righteousness blinds one’s heart with self-approval and false confidence.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ChangeArrowheads="1" noTextEdit="1"/>
          </p:cNvSpPr>
          <p:nvPr>
            <p:ph type="sldImg"/>
          </p:nvPr>
        </p:nvSpPr>
        <p:spPr>
          <a:ln/>
        </p:spPr>
      </p:sp>
      <p:sp>
        <p:nvSpPr>
          <p:cNvPr id="33795" name="Notes Placeholder 2">
            <a:extLst>
              <a:ext uri="{FF2B5EF4-FFF2-40B4-BE49-F238E27FC236}">
                <a16:creationId xmlns:a16="http://schemas.microsoft.com/office/drawing/2014/main" id="{2587BA1A-FEB8-408F-94E6-115E04504DA4}"/>
              </a:ext>
            </a:extLst>
          </p:cNvPr>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9208" indent="-289208">
              <a:buFont typeface="Arial" panose="020B0604020202020204" pitchFamily="34" charset="0"/>
              <a:buChar char="•"/>
              <a:defRPr/>
            </a:pPr>
            <a:r>
              <a:rPr lang="en-US" altLang="en-US" sz="1600" b="1" dirty="0"/>
              <a:t>Lust causes spiritual blindness.  </a:t>
            </a:r>
          </a:p>
          <a:p>
            <a:pPr marL="289208" indent="-289208">
              <a:buFont typeface="Arial" panose="020B0604020202020204" pitchFamily="34" charset="0"/>
              <a:buChar char="•"/>
              <a:defRPr/>
            </a:pPr>
            <a:r>
              <a:rPr lang="en-US" altLang="en-US" sz="1600" dirty="0"/>
              <a:t>1 John 2:15-17 teaches, “Do not love the world or the things in the world.  If anyone loves the world, the love of the Father is not in him.  For all that is in the world—the lust of the flesh, the lust of the eyes, and the pride of life—is not of the Father but is of the world.  And the world is passing away, and the lust of it; but he who does the will of God abides forever.” </a:t>
            </a:r>
          </a:p>
          <a:p>
            <a:pPr>
              <a:defRPr/>
            </a:pPr>
            <a:endParaRPr lang="en-US" altLang="en-US" sz="1600" dirty="0"/>
          </a:p>
          <a:p>
            <a:pPr marL="289208" indent="-289208">
              <a:buFont typeface="Arial" panose="020B0604020202020204" pitchFamily="34" charset="0"/>
              <a:buChar char="•"/>
              <a:defRPr/>
            </a:pPr>
            <a:r>
              <a:rPr lang="en-US" altLang="en-US" sz="1600" dirty="0"/>
              <a:t>Lust is an inordinate desire such as covetousness or greed.  </a:t>
            </a:r>
          </a:p>
          <a:p>
            <a:pPr marL="289208" indent="-289208">
              <a:buFont typeface="Arial" panose="020B0604020202020204" pitchFamily="34" charset="0"/>
              <a:buChar char="•"/>
              <a:defRPr/>
            </a:pPr>
            <a:r>
              <a:rPr lang="en-US" altLang="en-US" sz="1600" dirty="0"/>
              <a:t>It is an excessive desire for a possessions or consumption of something, often sexual.  </a:t>
            </a:r>
          </a:p>
          <a:p>
            <a:pPr marL="289208" indent="-289208">
              <a:buFont typeface="Arial" panose="020B0604020202020204" pitchFamily="34" charset="0"/>
              <a:buChar char="•"/>
              <a:defRPr/>
            </a:pPr>
            <a:r>
              <a:rPr lang="en-US" altLang="en-US" sz="1600" dirty="0"/>
              <a:t>As a result, lust frequently skews one’s vision of reality to the point of spiritual blindness.  </a:t>
            </a:r>
          </a:p>
        </p:txBody>
      </p:sp>
      <p:sp>
        <p:nvSpPr>
          <p:cNvPr id="337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B2D94DF8-7C8B-4240-BC45-EE9606DF2D7A}" type="slidenum">
              <a:rPr lang="en-US" altLang="en-US" sz="1200" smtClean="0"/>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xfrm>
            <a:off x="180975" y="4157663"/>
            <a:ext cx="6415088" cy="477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sz="1600"/>
              <a:t>King David’s experience with Bathsheba is a strong example.  </a:t>
            </a:r>
          </a:p>
          <a:p>
            <a:pPr marL="288925" indent="-288925">
              <a:buFontTx/>
              <a:buChar char="•"/>
            </a:pPr>
            <a:r>
              <a:rPr lang="en-US" altLang="en-US" sz="1600"/>
              <a:t>David saw Bathsheba bathing and allowed his lust of the eyes and flesh to take root.  </a:t>
            </a:r>
          </a:p>
          <a:p>
            <a:pPr marL="288925" indent="-288925">
              <a:buFontTx/>
              <a:buChar char="•"/>
            </a:pPr>
            <a:r>
              <a:rPr lang="en-US" altLang="en-US" sz="1600"/>
              <a:t>As a result, he committed adultery.  </a:t>
            </a:r>
          </a:p>
          <a:p>
            <a:pPr marL="288925" indent="-288925">
              <a:buFontTx/>
              <a:buChar char="•"/>
            </a:pPr>
            <a:r>
              <a:rPr lang="en-US" altLang="en-US" sz="1600"/>
              <a:t>He then tried to cover Bathsheba’s pregnancy and had her spouse murdered to take her as his wife (2 Sam. 11-12).  </a:t>
            </a:r>
          </a:p>
          <a:p>
            <a:pPr marL="288925" indent="-288925">
              <a:buFontTx/>
              <a:buChar char="•"/>
            </a:pPr>
            <a:r>
              <a:rPr lang="en-US" altLang="en-US" sz="1600"/>
              <a:t>David’s lust seemed to have blinded him to his sin until the prophet Nathan told him the story about a rich man who took a poor man’s only lamb.  The story of the man with one lamb made David indignant in judgment.  </a:t>
            </a:r>
          </a:p>
          <a:p>
            <a:pPr marL="288925" indent="-288925">
              <a:buFontTx/>
              <a:buChar char="•"/>
            </a:pPr>
            <a:r>
              <a:rPr lang="en-US" altLang="en-US" sz="1600"/>
              <a:t>He was so blind to his own sin that he failed to see that Nathan was speaking of him until Nathan tells him, “Thou art the man.”  (2 Sam 12:7).  </a:t>
            </a:r>
          </a:p>
          <a:p>
            <a:pPr marL="288925" indent="-288925">
              <a:buFontTx/>
              <a:buChar char="•"/>
            </a:pPr>
            <a:r>
              <a:rPr lang="en-US" altLang="en-US" sz="1600"/>
              <a:t>David was hit with his spiritual blindness and sin.  His inordinate desire for Bathsheba led to many sins, and Nathan finally helped David see his sins as repugnant.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7BE46AF3-6C57-4BB0-B945-22FDD4050EFE}"/>
              </a:ext>
            </a:extLst>
          </p:cNvPr>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en-US" dirty="0"/>
          </a:p>
          <a:p>
            <a:pPr marL="289208" indent="-289208">
              <a:buFont typeface="Arial" panose="020B0604020202020204" pitchFamily="34" charset="0"/>
              <a:buChar char="•"/>
              <a:defRPr/>
            </a:pPr>
            <a:r>
              <a:rPr lang="en-US" altLang="en-US" sz="1600" dirty="0"/>
              <a:t>Many a man or woman has so desired another sexually that they lost all clear thinking, willingly throwing away reputation, a marriage, or a life they had worked hard to construct. </a:t>
            </a:r>
          </a:p>
          <a:p>
            <a:pPr marL="289208" indent="-289208">
              <a:buFont typeface="Arial" panose="020B0604020202020204" pitchFamily="34" charset="0"/>
              <a:buChar char="•"/>
              <a:defRPr/>
            </a:pPr>
            <a:r>
              <a:rPr lang="en-US" altLang="en-US" sz="1600" dirty="0"/>
              <a:t> Proverbs 6:25-29 warns, “Lust not after her beauty in thine heart; neither let her take thee with her eyelids.  For by means of a whorish woman a man is brought to a piece of bread: and the adulteress will hunt for the precious life.  Can a man take fire in his bosom, and his clothes not be burned?”  (See also Prov. 7:7-23).  </a:t>
            </a:r>
          </a:p>
          <a:p>
            <a:pPr marL="289208" indent="-289208">
              <a:buFont typeface="Arial" panose="020B0604020202020204" pitchFamily="34" charset="0"/>
              <a:buChar char="•"/>
              <a:defRPr/>
            </a:pPr>
            <a:r>
              <a:rPr lang="en-US" altLang="en-US" sz="1600" dirty="0"/>
              <a:t>The enticement to sin because of lust seems to place blinders on its sufferers.  </a:t>
            </a:r>
          </a:p>
        </p:txBody>
      </p:sp>
      <p:sp>
        <p:nvSpPr>
          <p:cNvPr id="37892" name="Slide Number Placeholder 3"/>
          <p:cNvSpPr txBox="1">
            <a:spLocks noGrp="1"/>
          </p:cNvSpPr>
          <p:nvPr/>
        </p:nvSpPr>
        <p:spPr bwMode="auto">
          <a:xfrm>
            <a:off x="3941763" y="8778875"/>
            <a:ext cx="3013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46" tIns="46273" rIns="92546" bIns="46273"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3DB41995-70D7-4911-9D3B-29315E1DA2EB}" type="slidenum">
              <a:rPr lang="en-US" altLang="en-US" sz="1200"/>
              <a:pPr algn="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ChangeArrowheads="1" noTextEdit="1"/>
          </p:cNvSpPr>
          <p:nvPr>
            <p:ph type="sldImg"/>
          </p:nvPr>
        </p:nvSpPr>
        <p:spPr>
          <a:ln/>
        </p:spPr>
      </p:sp>
      <p:sp>
        <p:nvSpPr>
          <p:cNvPr id="39939" name="Notes Placeholder 2">
            <a:extLst>
              <a:ext uri="{FF2B5EF4-FFF2-40B4-BE49-F238E27FC236}">
                <a16:creationId xmlns:a16="http://schemas.microsoft.com/office/drawing/2014/main" id="{E5623065-62F3-4774-B992-87FF461E907F}"/>
              </a:ext>
            </a:extLst>
          </p:cNvPr>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9208" indent="-289208">
              <a:buFont typeface="Arial" panose="020B0604020202020204" pitchFamily="34" charset="0"/>
              <a:buChar char="•"/>
              <a:defRPr/>
            </a:pPr>
            <a:r>
              <a:rPr lang="en-US" altLang="en-US" sz="1600" dirty="0"/>
              <a:t>Everyone, specifically </a:t>
            </a:r>
            <a:r>
              <a:rPr lang="en-US" altLang="en-US" sz="1600" dirty="0" err="1"/>
              <a:t>christians</a:t>
            </a:r>
            <a:r>
              <a:rPr lang="en-US" altLang="en-US" sz="1600" dirty="0"/>
              <a:t>, need to guard their heart.  </a:t>
            </a:r>
          </a:p>
          <a:p>
            <a:pPr marL="289208" indent="-289208">
              <a:buFont typeface="Arial" panose="020B0604020202020204" pitchFamily="34" charset="0"/>
              <a:buChar char="•"/>
              <a:defRPr/>
            </a:pPr>
            <a:r>
              <a:rPr lang="en-US" altLang="en-US" sz="1600" dirty="0"/>
              <a:t>They must avert their eyes and redirect their feet from the environments where they are enticed to lust.  For what one puts in their heart will take root and grow.  </a:t>
            </a:r>
          </a:p>
          <a:p>
            <a:pPr marL="289208" indent="-289208">
              <a:buFont typeface="Arial" panose="020B0604020202020204" pitchFamily="34" charset="0"/>
              <a:buChar char="•"/>
              <a:defRPr/>
            </a:pPr>
            <a:r>
              <a:rPr lang="en-US" altLang="en-US" sz="1600" dirty="0"/>
              <a:t>One cannot avoid all exposure to tempting environments, but too often one looks, lingers, lounges, and is ensnared by sin (Psa. 1:1-2).  </a:t>
            </a:r>
          </a:p>
          <a:p>
            <a:pPr marL="289208" indent="-289208">
              <a:buFont typeface="Arial" panose="020B0604020202020204" pitchFamily="34" charset="0"/>
              <a:buChar char="•"/>
              <a:defRPr/>
            </a:pPr>
            <a:r>
              <a:rPr lang="en-US" altLang="en-US" sz="1600" dirty="0"/>
              <a:t>Thus, one must avoid places and media that lead to a path of lust.  </a:t>
            </a:r>
          </a:p>
          <a:p>
            <a:pPr marL="289208" indent="-289208">
              <a:buFont typeface="Arial" panose="020B0604020202020204" pitchFamily="34" charset="0"/>
              <a:buChar char="•"/>
              <a:defRPr/>
            </a:pPr>
            <a:r>
              <a:rPr lang="en-US" altLang="en-US" sz="1600" dirty="0"/>
              <a:t>God has provided a plan to meet a person’s need with all its benefits and protections. </a:t>
            </a:r>
          </a:p>
          <a:p>
            <a:pPr>
              <a:defRPr/>
            </a:pPr>
            <a:endParaRPr lang="en-US" altLang="en-US" dirty="0"/>
          </a:p>
          <a:p>
            <a:pPr>
              <a:defRPr/>
            </a:pPr>
            <a:endParaRPr lang="en-US" altLang="en-US" dirty="0"/>
          </a:p>
        </p:txBody>
      </p:sp>
      <p:sp>
        <p:nvSpPr>
          <p:cNvPr id="399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1F0A7130-F402-4DCF-9D1B-008D8B0A4B76}" type="slidenum">
              <a:rPr lang="en-US" altLang="en-US" sz="1200" smtClean="0"/>
              <a:pPr/>
              <a:t>19</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ChangeArrowheads="1" noTextEdit="1"/>
          </p:cNvSpPr>
          <p:nvPr>
            <p:ph type="sldImg"/>
          </p:nvPr>
        </p:nvSpPr>
        <p:spPr>
          <a:ln/>
        </p:spPr>
      </p:sp>
      <p:sp>
        <p:nvSpPr>
          <p:cNvPr id="51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1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656A6A54-6024-4998-B476-50DA5D5C80AF}" type="slidenum">
              <a:rPr lang="en-US" altLang="en-US" sz="1200" smtClean="0"/>
              <a:pPr/>
              <a:t>2</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95288" y="847725"/>
            <a:ext cx="6157912" cy="3463925"/>
          </a:xfrm>
          <a:ln/>
        </p:spPr>
      </p:sp>
      <p:sp>
        <p:nvSpPr>
          <p:cNvPr id="41987" name="Rectangle 3"/>
          <p:cNvSpPr>
            <a:spLocks noGrp="1" noChangeArrowheads="1"/>
          </p:cNvSpPr>
          <p:nvPr>
            <p:ph type="body" idx="1"/>
          </p:nvPr>
        </p:nvSpPr>
        <p:spPr>
          <a:xfrm>
            <a:off x="385763" y="4311650"/>
            <a:ext cx="6569075" cy="4697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dirty="0"/>
              <a:t>In terms of sexuality, God has created a covenant relationship of marriage between a wife and a husband (Gen. 2:24).  </a:t>
            </a:r>
          </a:p>
          <a:p>
            <a:pPr marL="288925" indent="-288925">
              <a:buFontTx/>
              <a:buChar char="•"/>
            </a:pPr>
            <a:r>
              <a:rPr lang="en-US" altLang="en-US" dirty="0"/>
              <a:t>Ultimately though, when the Gentiles failed to recognize God, eventually they became depraved minds, and they are given over to their lusts.  </a:t>
            </a:r>
          </a:p>
          <a:p>
            <a:pPr marL="288925" indent="-288925">
              <a:buFontTx/>
              <a:buChar char="•"/>
            </a:pPr>
            <a:r>
              <a:rPr lang="en-US" altLang="en-US" dirty="0"/>
              <a:t>Noticed how Paul expressed it in Romans 1:19-32: “Because that which may be known of God is manifest in them; for God hath shewed </a:t>
            </a:r>
            <a:r>
              <a:rPr lang="en-US" altLang="en-US" i="1" dirty="0"/>
              <a:t>it</a:t>
            </a:r>
            <a:r>
              <a:rPr lang="en-US" altLang="en-US" dirty="0"/>
              <a:t> unto them.  For </a:t>
            </a:r>
            <a:r>
              <a:rPr lang="en-US" altLang="en-US" u="sng" dirty="0"/>
              <a:t>the invisible things of him from the creation of the world are clearly seen</a:t>
            </a:r>
            <a:r>
              <a:rPr lang="en-US" altLang="en-US" dirty="0"/>
              <a:t>, being understood by the things that are made, </a:t>
            </a:r>
            <a:r>
              <a:rPr lang="en-US" altLang="en-US" i="1" dirty="0"/>
              <a:t>even</a:t>
            </a:r>
            <a:r>
              <a:rPr lang="en-US" altLang="en-US" dirty="0"/>
              <a:t> his eternal power and Godhead; so that they are without excuse:  Because that, when they knew God, they glorified </a:t>
            </a:r>
            <a:r>
              <a:rPr lang="en-US" altLang="en-US" i="1" dirty="0"/>
              <a:t>him</a:t>
            </a:r>
            <a:r>
              <a:rPr lang="en-US" altLang="en-US" dirty="0"/>
              <a:t> not as God, neither were thankful; but became vain in their imaginations, and their </a:t>
            </a:r>
            <a:r>
              <a:rPr lang="en-US" altLang="en-US" u="sng" dirty="0"/>
              <a:t>foolish heart was darkened</a:t>
            </a:r>
            <a:r>
              <a:rPr lang="en-US" altLang="en-US" dirty="0"/>
              <a:t>.  Professing themselves to be wise, they became fools, </a:t>
            </a:r>
            <a:r>
              <a:rPr lang="en-US" altLang="en-US" b="1" dirty="0">
                <a:hlinkClick r:id="rId3" tooltip="Romans 1:23 KJV verse detail"/>
              </a:rPr>
              <a:t> </a:t>
            </a:r>
            <a:r>
              <a:rPr lang="en-US" altLang="en-US" dirty="0"/>
              <a:t>And changed the glory of the uncorruptible God into an image made like to corruptible man, and to birds, and </a:t>
            </a:r>
            <a:r>
              <a:rPr lang="en-US" altLang="en-US" dirty="0" err="1"/>
              <a:t>fourfooted</a:t>
            </a:r>
            <a:r>
              <a:rPr lang="en-US" altLang="en-US" dirty="0"/>
              <a:t> beasts, and creeping things.  Wherefore God also gave them up to uncleanness through the lusts of their own hearts, to </a:t>
            </a:r>
            <a:r>
              <a:rPr lang="en-US" altLang="en-US" dirty="0" err="1"/>
              <a:t>dishonour</a:t>
            </a:r>
            <a:r>
              <a:rPr lang="en-US" altLang="en-US" dirty="0"/>
              <a:t> their own bodies between themselves: Who changed the truth of God into a lie, and worshipped and served the creature more than the Creator, who is blessed for ever. Amen. For this cause God gave them up unto vile affections: for even their women did change the natural use into that which is against nature:  </a:t>
            </a:r>
            <a:r>
              <a:rPr lang="en-US" altLang="en-US" b="1" dirty="0">
                <a:hlinkClick r:id="rId4" tooltip="Romans 1:27 KJV verse detail"/>
              </a:rPr>
              <a:t> </a:t>
            </a:r>
            <a:r>
              <a:rPr lang="en-US" altLang="en-US" dirty="0"/>
              <a:t>And likewise also the men, leaving the natural use of the woman, burned in their </a:t>
            </a:r>
            <a:r>
              <a:rPr lang="en-US" altLang="en-US" u="sng" dirty="0"/>
              <a:t>lust</a:t>
            </a:r>
            <a:r>
              <a:rPr lang="en-US" altLang="en-US" dirty="0"/>
              <a:t> one toward another; men with men working that which is unseemly, and receiving in themselves that recompence of their error which was meet.  </a:t>
            </a:r>
            <a:r>
              <a:rPr lang="en-US" altLang="en-US" b="1" dirty="0">
                <a:hlinkClick r:id="rId5" tooltip="Romans 1:28 KJV verse detail"/>
              </a:rPr>
              <a:t> </a:t>
            </a:r>
            <a:r>
              <a:rPr lang="en-US" altLang="en-US" dirty="0"/>
              <a:t>And even as they did not like to retain God in </a:t>
            </a:r>
            <a:r>
              <a:rPr lang="en-US" altLang="en-US" i="1" dirty="0"/>
              <a:t>their</a:t>
            </a:r>
            <a:r>
              <a:rPr lang="en-US" altLang="en-US" dirty="0"/>
              <a:t> knowledge, God gave them over to </a:t>
            </a:r>
            <a:r>
              <a:rPr lang="en-US" altLang="en-US" b="1" dirty="0"/>
              <a:t>a reprobate mind</a:t>
            </a:r>
            <a:r>
              <a:rPr lang="en-US" altLang="en-US" dirty="0"/>
              <a:t>, to do those things which are not convenient; </a:t>
            </a:r>
            <a:r>
              <a:rPr lang="en-US" altLang="en-US" b="1" dirty="0">
                <a:hlinkClick r:id="rId6" tooltip="Romans 1:29 KJV verse detail"/>
              </a:rPr>
              <a:t> </a:t>
            </a:r>
            <a:r>
              <a:rPr lang="en-US" altLang="en-US" dirty="0"/>
              <a:t>Being filled with </a:t>
            </a:r>
            <a:r>
              <a:rPr lang="en-US" altLang="en-US" u="sng" dirty="0"/>
              <a:t>all </a:t>
            </a:r>
            <a:r>
              <a:rPr lang="en-US" altLang="en-US" b="1" dirty="0"/>
              <a:t>unrighteousness, fornication, wickedness, covetousness, maliciousness; full of envy, murder, debate, deceit, malignity; whisperers, </a:t>
            </a:r>
            <a:r>
              <a:rPr lang="en-US" altLang="en-US" dirty="0">
                <a:hlinkClick r:id="rId7" tooltip="Romans 1:30 KJV verse detail"/>
              </a:rPr>
              <a:t> </a:t>
            </a:r>
            <a:r>
              <a:rPr lang="en-US" altLang="en-US" b="1" dirty="0"/>
              <a:t>Backbiters, haters of God, despiteful, proud, boasters, inventors of evil things, disobedient to parents, </a:t>
            </a:r>
            <a:r>
              <a:rPr lang="en-US" altLang="en-US" dirty="0">
                <a:hlinkClick r:id="rId8" tooltip="Romans 1:31 KJV verse detail"/>
              </a:rPr>
              <a:t> </a:t>
            </a:r>
            <a:r>
              <a:rPr lang="en-US" altLang="en-US" b="1" dirty="0"/>
              <a:t>Without understanding, </a:t>
            </a:r>
            <a:r>
              <a:rPr lang="en-US" altLang="en-US" b="1" dirty="0" err="1"/>
              <a:t>covenantbreakers</a:t>
            </a:r>
            <a:r>
              <a:rPr lang="en-US" altLang="en-US" b="1" dirty="0"/>
              <a:t>, without natural affection, implacable, unmerciful:</a:t>
            </a:r>
            <a:r>
              <a:rPr lang="en-US" altLang="en-US" dirty="0"/>
              <a:t>  Who knowing the judgment of God, that they which commit such things are worthy of death, not only do the same, but have pleasure in them that do them.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xfrm>
            <a:off x="385763" y="4183063"/>
            <a:ext cx="6415087" cy="482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a:buFontTx/>
              <a:buChar char="•"/>
            </a:pPr>
            <a:r>
              <a:rPr lang="en-US" altLang="en-US"/>
              <a:t>The mind of such folks has been blinded as their understanding is darkened, ignorant of God’s promises, blinded in their heart, beyond feeling such that they are given over to lasciviousness, uncleanness, and greediness.</a:t>
            </a:r>
          </a:p>
          <a:p>
            <a:pPr marL="173038" indent="-173038">
              <a:buFontTx/>
              <a:buChar char="•"/>
            </a:pPr>
            <a:r>
              <a:rPr lang="en-US" altLang="en-US"/>
              <a:t>In America’s current culture, sexuality and lust of the flesh are used to entice.  Women’s and men's bodies are used to sell clothes, music, cars, and everything under the sun.  Women are culturally sold on the idea of sexually presenting their bodies to the world around them.  Be honest, the skimpy bikini is not for comfort.  It is designed to “hang out the sign.”  Men are supposed to not react or be provoked in a politically correct culture, but they are reacting.  This does not justify one who would rape or lust, but clearly there is a creation of tension by intent.  </a:t>
            </a:r>
          </a:p>
          <a:p>
            <a:pPr marL="173038" indent="-173038">
              <a:buFontTx/>
              <a:buChar char="•"/>
            </a:pPr>
            <a:r>
              <a:rPr lang="en-US" altLang="en-US"/>
              <a:t>Thus, pornography is rampantly consumed.  This consumption cheapens the sexual relationship, such that American culture has become the Romans 1 culture.  In time, one is stumbling in darkness.  </a:t>
            </a:r>
          </a:p>
          <a:p>
            <a:pPr marL="173038" indent="-173038">
              <a:buFontTx/>
              <a:buChar char="•"/>
            </a:pPr>
            <a:r>
              <a:rPr lang="en-US" altLang="en-US"/>
              <a:t>(Earlier) Proverbs 4:19 explains, “The way of the wicked is like darkness; They do not know what makes them stumble.”  </a:t>
            </a:r>
          </a:p>
          <a:p>
            <a:pPr marL="173038" indent="-173038">
              <a:buFontTx/>
              <a:buChar char="•"/>
            </a:pPr>
            <a:r>
              <a:rPr lang="en-US" altLang="en-US"/>
              <a:t>Children of God must guard their hearts and avert their eyes when possible.  </a:t>
            </a:r>
          </a:p>
          <a:p>
            <a:pPr marL="173038" indent="-173038">
              <a:buFontTx/>
              <a:buChar char="•"/>
            </a:pPr>
            <a:r>
              <a:rPr lang="en-US" altLang="en-US"/>
              <a:t>In American society, much like the culture described in Romans 1, one can hardly pass through the day without plenty of lust of the eyes temptations.  We are bombarded by possessions, advertisements, billboards, and even folks just immodestly dressed all around.  As a result, we must learn to avert our eyes and not let lust take root.  </a:t>
            </a:r>
          </a:p>
          <a:p>
            <a:pPr marL="173038" indent="-173038">
              <a:buFontTx/>
              <a:buChar char="•"/>
            </a:pPr>
            <a:r>
              <a:rPr lang="en-US" altLang="en-US"/>
              <a:t>Consider the adage.  “You cannot prevent birds …from flying over your head, but you can prevent them from building nests in your hair.”  Christians must not focus on nor entertain the notions of fleshly desires.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ChangeArrowheads="1" noTextEdit="1"/>
          </p:cNvSpPr>
          <p:nvPr>
            <p:ph type="sldImg"/>
          </p:nvPr>
        </p:nvSpPr>
        <p:spPr>
          <a:ln/>
        </p:spPr>
      </p:sp>
      <p:sp>
        <p:nvSpPr>
          <p:cNvPr id="48131" name="Notes Placeholder 2">
            <a:extLst>
              <a:ext uri="{FF2B5EF4-FFF2-40B4-BE49-F238E27FC236}">
                <a16:creationId xmlns:a16="http://schemas.microsoft.com/office/drawing/2014/main" id="{1BE117AD-3710-4C02-B51B-A558DDD5B3C9}"/>
              </a:ext>
            </a:extLst>
          </p:cNvPr>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9208" indent="-289208">
              <a:buFont typeface="Arial" panose="020B0604020202020204" pitchFamily="34" charset="0"/>
              <a:buChar char="•"/>
              <a:defRPr/>
            </a:pPr>
            <a:r>
              <a:rPr lang="en-US" altLang="en-US" sz="1600" b="1" dirty="0"/>
              <a:t>Alcohol (and other drugs) causes spiritual and even physical blindness.  </a:t>
            </a:r>
          </a:p>
          <a:p>
            <a:pPr marL="289208" indent="-289208">
              <a:buFont typeface="Arial" panose="020B0604020202020204" pitchFamily="34" charset="0"/>
              <a:buChar char="•"/>
              <a:defRPr/>
            </a:pPr>
            <a:r>
              <a:rPr lang="en-US" altLang="en-US" sz="1600" dirty="0"/>
              <a:t>Proverbs 23:29-35 warns, “Who hath woe? who hath sorrow? who hath contentions? who hath babbling? who hath wounds without cause? who hath redness of eyes? They that tarry long at the wine; they that go to seek mixed wine.  Look not thou upon the wine when it is red, when it giveth his </a:t>
            </a:r>
            <a:r>
              <a:rPr lang="en-US" altLang="en-US" sz="1600" dirty="0" err="1"/>
              <a:t>colour</a:t>
            </a:r>
            <a:r>
              <a:rPr lang="en-US" altLang="en-US" sz="1600" dirty="0"/>
              <a:t> in the cup, when it </a:t>
            </a:r>
            <a:r>
              <a:rPr lang="en-US" altLang="en-US" sz="1600" dirty="0" err="1"/>
              <a:t>moveth</a:t>
            </a:r>
            <a:r>
              <a:rPr lang="en-US" altLang="en-US" sz="1600" dirty="0"/>
              <a:t> itself aright.  At the last it </a:t>
            </a:r>
            <a:r>
              <a:rPr lang="en-US" altLang="en-US" sz="1600" dirty="0" err="1"/>
              <a:t>biteth</a:t>
            </a:r>
            <a:r>
              <a:rPr lang="en-US" altLang="en-US" sz="1600" dirty="0"/>
              <a:t> like a serpent, and </a:t>
            </a:r>
            <a:r>
              <a:rPr lang="en-US" altLang="en-US" sz="1600" dirty="0" err="1"/>
              <a:t>stingeth</a:t>
            </a:r>
            <a:r>
              <a:rPr lang="en-US" altLang="en-US" sz="1600" dirty="0"/>
              <a:t> like an adder.  Thine eyes shall behold strange women, and thine heart shall utter perverse things.  Yea, thou shalt be as he that lieth down in the midst of the sea, or as he that lieth upon the top of a mast.  They have stricken me, shalt thou say, and I was not sick; they have beaten me, and I felt it not: when shall I awake? I will seek it yet again.” </a:t>
            </a:r>
          </a:p>
          <a:p>
            <a:pPr>
              <a:defRPr/>
            </a:pPr>
            <a:endParaRPr lang="en-US" altLang="en-US" dirty="0"/>
          </a:p>
        </p:txBody>
      </p:sp>
      <p:sp>
        <p:nvSpPr>
          <p:cNvPr id="460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BE7473D4-AC8A-4CC8-A2BE-65BC106A6FB8}" type="slidenum">
              <a:rPr lang="en-US" altLang="en-US" sz="1200" smtClean="0"/>
              <a:pPr/>
              <a:t>22</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ChangeArrowheads="1" noTextEdit="1"/>
          </p:cNvSpPr>
          <p:nvPr>
            <p:ph type="sldImg"/>
          </p:nvPr>
        </p:nvSpPr>
        <p:spPr>
          <a:ln/>
        </p:spPr>
      </p:sp>
      <p:sp>
        <p:nvSpPr>
          <p:cNvPr id="48131" name="Notes Placeholder 2"/>
          <p:cNvSpPr>
            <a:spLocks noGrp="1"/>
          </p:cNvSpPr>
          <p:nvPr>
            <p:ph type="body" idx="1"/>
          </p:nvPr>
        </p:nvSpPr>
        <p:spPr>
          <a:xfrm>
            <a:off x="231775" y="4389438"/>
            <a:ext cx="6491288" cy="4543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lnSpc>
                <a:spcPct val="80000"/>
              </a:lnSpc>
              <a:buFontTx/>
              <a:buChar char="•"/>
            </a:pPr>
            <a:r>
              <a:rPr lang="en-US" altLang="en-US" sz="1300"/>
              <a:t>Blinded of understanding, alcohol and other recreational drugs have caused many to behave in a way that has led to shame, loss, destruction, prison, and physical death.  There is no shortage of current examples of how alcohol and drugs have destroyed lives and families – from the celebrity to the child killed by a drunk driver.  </a:t>
            </a:r>
          </a:p>
          <a:p>
            <a:pPr marL="288925" indent="-288925">
              <a:lnSpc>
                <a:spcPct val="80000"/>
              </a:lnSpc>
              <a:buFontTx/>
              <a:buChar char="•"/>
            </a:pPr>
            <a:r>
              <a:rPr lang="en-US" altLang="en-US" sz="1300"/>
              <a:t>Alcohol can skew the physical senses, but it dims the mind to blindness when abused.  It is estimated by some in the AA community that 1 in 13 who take the first drink will become alcoholics!  </a:t>
            </a:r>
          </a:p>
          <a:p>
            <a:pPr marL="288925" indent="-288925">
              <a:lnSpc>
                <a:spcPct val="80000"/>
              </a:lnSpc>
              <a:buFontTx/>
              <a:buChar char="•"/>
            </a:pPr>
            <a:r>
              <a:rPr lang="en-US" altLang="en-US" sz="1300"/>
              <a:t>Drug laws and use continue to change in the U.S.  Several states have moved to legalize drugs such as marijuana.  It may be legal but the effects are still a loss of understanding pulling one into the pit.  According to the 2018 Centers for Disease Control National Center for Health Statistics, life expectancy in the US dropped for the second year in a row.  The opioid epidemic and increased suicide rate in our country are indicated as causes by experts looking at the data.  </a:t>
            </a:r>
          </a:p>
          <a:p>
            <a:pPr marL="288925" indent="-288925">
              <a:lnSpc>
                <a:spcPct val="80000"/>
              </a:lnSpc>
              <a:buFontTx/>
              <a:buChar char="•"/>
            </a:pPr>
            <a:r>
              <a:rPr lang="en-US" altLang="en-US" sz="1300"/>
              <a:t>Indeed, this generation of Americans is the most medicated, counseled, drunk, drug abusing, in debt, and obese generation of American history.  Yet, they are one of the unhappiest generations.  (The newest generation is called the I-generation.  Raised in a post 1997 world, they never knew a world without the iPhone.  Today, people are addicted to their phone often because of social media.  Yet, they are more suicidal and more unhappy than earlier generations.  Such phone over use creates dopamine addicts.  Today, people live in the most connected world of unconnected people). </a:t>
            </a:r>
          </a:p>
        </p:txBody>
      </p:sp>
      <p:sp>
        <p:nvSpPr>
          <p:cNvPr id="481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B6867437-331A-4C43-8235-FAC06A5E589D}" type="slidenum">
              <a:rPr lang="en-US" altLang="en-US" sz="1200" smtClean="0"/>
              <a:pPr/>
              <a:t>23</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ChangeArrowheads="1" noTextEdit="1"/>
          </p:cNvSpPr>
          <p:nvPr>
            <p:ph type="sldImg"/>
          </p:nvPr>
        </p:nvSpPr>
        <p:spPr>
          <a:ln/>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a:buFontTx/>
              <a:buChar char="•"/>
            </a:pPr>
            <a:r>
              <a:rPr lang="en-US" altLang="en-US" sz="1600" b="1"/>
              <a:t>Disobedience and rebellion are causes of spiritual blindness.  </a:t>
            </a:r>
          </a:p>
          <a:p>
            <a:pPr marL="173038" indent="-173038">
              <a:buFontTx/>
              <a:buChar char="•"/>
            </a:pPr>
            <a:r>
              <a:rPr lang="en-US" altLang="en-US" sz="1600"/>
              <a:t>God would hold the hand of his people and light their path if we would only let Him.  </a:t>
            </a:r>
          </a:p>
          <a:p>
            <a:pPr marL="173038" indent="-173038">
              <a:buFontTx/>
              <a:buChar char="•"/>
            </a:pPr>
            <a:r>
              <a:rPr lang="en-US" altLang="en-US" sz="1600"/>
              <a:t>Isaiah 42:6-10a explains, “I, the Lord, have called You in righteousness, And will hold Your hand; I will keep You and give You as a covenant to the people, As a light to the Gentiles, To open blind eyes, To bring out prisoners from the prison, Those who sit in darkness from the prison house.  I </a:t>
            </a:r>
            <a:r>
              <a:rPr lang="en-US" altLang="en-US" sz="1600" i="1"/>
              <a:t>am</a:t>
            </a:r>
            <a:r>
              <a:rPr lang="en-US" altLang="en-US" sz="1600"/>
              <a:t> the Lord, that </a:t>
            </a:r>
            <a:r>
              <a:rPr lang="en-US" altLang="en-US" sz="1600" i="1"/>
              <a:t>is</a:t>
            </a:r>
            <a:r>
              <a:rPr lang="en-US" altLang="en-US" sz="1600"/>
              <a:t> My name; And My glory I will not give to another, Nor My praise to carved images Behold, the former things have come to pass, And new things I declare; Before they spring forth I tell you of them.  Sing to the Lord a new song, </a:t>
            </a:r>
            <a:r>
              <a:rPr lang="en-US" altLang="en-US" sz="1600" i="1"/>
              <a:t>And</a:t>
            </a:r>
            <a:r>
              <a:rPr lang="en-US" altLang="en-US" sz="1600"/>
              <a:t> His praise from the ends of the earth.” </a:t>
            </a:r>
          </a:p>
        </p:txBody>
      </p:sp>
      <p:sp>
        <p:nvSpPr>
          <p:cNvPr id="501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8B524048-CAEB-463D-8949-25C71E8BC3D8}" type="slidenum">
              <a:rPr lang="en-US" altLang="en-US" sz="1200" smtClean="0"/>
              <a:pPr/>
              <a:t>24</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ChangeArrowheads="1" noTextEdit="1"/>
          </p:cNvSpPr>
          <p:nvPr>
            <p:ph type="sldImg"/>
          </p:nvPr>
        </p:nvSpPr>
        <p:spPr>
          <a:ln/>
        </p:spPr>
      </p:sp>
      <p:sp>
        <p:nvSpPr>
          <p:cNvPr id="52227" name="Notes Placeholder 2"/>
          <p:cNvSpPr>
            <a:spLocks noGrp="1"/>
          </p:cNvSpPr>
          <p:nvPr>
            <p:ph type="body" idx="1"/>
          </p:nvPr>
        </p:nvSpPr>
        <p:spPr>
          <a:xfrm>
            <a:off x="385763" y="4389438"/>
            <a:ext cx="6183312" cy="438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sz="1600"/>
              <a:t>The Lord wants His servants to open their eyes and see through their blindness.  </a:t>
            </a:r>
          </a:p>
          <a:p>
            <a:pPr marL="288925" indent="-288925">
              <a:buFontTx/>
              <a:buChar char="•"/>
            </a:pPr>
            <a:r>
              <a:rPr lang="en-US" altLang="en-US" sz="1600"/>
              <a:t>Isaiah 42:14-20 reads, “I have held My peace a long time, I have been still and restrained Myself.  </a:t>
            </a:r>
            <a:r>
              <a:rPr lang="en-US" altLang="en-US" sz="1600" i="1"/>
              <a:t>Now</a:t>
            </a:r>
            <a:r>
              <a:rPr lang="en-US" altLang="en-US" sz="1600"/>
              <a:t> I will cry like a woman in labor, I will pant and gasp at once.  15 I will lay waste the mountains and hills, And dry up all their vegetation; I will make the rivers coastlands, And I will dry up the pools.  16 I will bring the blind by a way they did not know; I will lead them in paths they have not known.  I will make darkness light before them, And crooked places straight.  These things I will do for them, And not forsake them.  17They shall be turned back, They shall be greatly ashamed, Who trust in carved images, Who say to the molded images, ‘You </a:t>
            </a:r>
            <a:r>
              <a:rPr lang="en-US" altLang="en-US" sz="1600" i="1"/>
              <a:t>are</a:t>
            </a:r>
            <a:r>
              <a:rPr lang="en-US" altLang="en-US" sz="1600"/>
              <a:t> our gods.’  18“Hear, you deaf; And look, you blind, that you may see.  19 Who </a:t>
            </a:r>
            <a:r>
              <a:rPr lang="en-US" altLang="en-US" sz="1600" i="1"/>
              <a:t>is</a:t>
            </a:r>
            <a:r>
              <a:rPr lang="en-US" altLang="en-US" sz="1600"/>
              <a:t> blind but My servant, Or deaf as My messenger </a:t>
            </a:r>
            <a:r>
              <a:rPr lang="en-US" altLang="en-US" sz="1600" i="1"/>
              <a:t>whom</a:t>
            </a:r>
            <a:r>
              <a:rPr lang="en-US" altLang="en-US" sz="1600"/>
              <a:t> I send?  Who </a:t>
            </a:r>
            <a:r>
              <a:rPr lang="en-US" altLang="en-US" sz="1600" i="1"/>
              <a:t>is</a:t>
            </a:r>
            <a:r>
              <a:rPr lang="en-US" altLang="en-US" sz="1600"/>
              <a:t> blind as </a:t>
            </a:r>
            <a:r>
              <a:rPr lang="en-US" altLang="en-US" sz="1600" i="1"/>
              <a:t>he</a:t>
            </a:r>
            <a:r>
              <a:rPr lang="en-US" altLang="en-US" sz="1600"/>
              <a:t> </a:t>
            </a:r>
            <a:r>
              <a:rPr lang="en-US" altLang="en-US" sz="1600" i="1"/>
              <a:t>who</a:t>
            </a:r>
            <a:r>
              <a:rPr lang="en-US" altLang="en-US" sz="1600"/>
              <a:t> </a:t>
            </a:r>
            <a:r>
              <a:rPr lang="en-US" altLang="en-US" sz="1600" i="1"/>
              <a:t>is</a:t>
            </a:r>
            <a:r>
              <a:rPr lang="en-US" altLang="en-US" sz="1600"/>
              <a:t> perfect, And blind as the Lord’s servant?  20Seeing many things, but you do not observe; Opening the ears, but he does not hear.”  </a:t>
            </a:r>
          </a:p>
        </p:txBody>
      </p:sp>
      <p:sp>
        <p:nvSpPr>
          <p:cNvPr id="522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D3F72542-93E9-4C86-8A4E-46C5F046827F}" type="slidenum">
              <a:rPr lang="en-US" altLang="en-US" sz="1200" smtClean="0"/>
              <a:pPr/>
              <a:t>25</a:t>
            </a:fld>
            <a:endParaRPr lang="en-US"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ChangeArrowheads="1" noTextEdit="1"/>
          </p:cNvSpPr>
          <p:nvPr>
            <p:ph type="sldImg"/>
          </p:nvPr>
        </p:nvSpPr>
        <p:spPr>
          <a:ln/>
        </p:spPr>
      </p:sp>
      <p:sp>
        <p:nvSpPr>
          <p:cNvPr id="542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6593B9D1-BF53-480D-8085-545F26366E18}" type="slidenum">
              <a:rPr lang="en-US" altLang="en-US" sz="1200" smtClean="0"/>
              <a:pPr/>
              <a:t>26</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ChangeArrowheads="1" noTextEdit="1"/>
          </p:cNvSpPr>
          <p:nvPr>
            <p:ph type="sldImg"/>
          </p:nvPr>
        </p:nvSpPr>
        <p:spPr>
          <a:ln/>
        </p:spPr>
      </p:sp>
      <p:sp>
        <p:nvSpPr>
          <p:cNvPr id="56323" name="Notes Placeholder 2">
            <a:extLst>
              <a:ext uri="{FF2B5EF4-FFF2-40B4-BE49-F238E27FC236}">
                <a16:creationId xmlns:a16="http://schemas.microsoft.com/office/drawing/2014/main" id="{D8B479AF-EF14-468F-B5A6-D80098833E2F}"/>
              </a:ext>
            </a:extLst>
          </p:cNvPr>
          <p:cNvSpPr>
            <a:spLocks noGrp="1"/>
          </p:cNvSpPr>
          <p:nvPr>
            <p:ph type="body" idx="1"/>
          </p:nvPr>
        </p:nvSpPr>
        <p:spPr>
          <a:xfrm>
            <a:off x="385763" y="4311650"/>
            <a:ext cx="6183312" cy="42354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9208" indent="-289208">
              <a:buFont typeface="Arial" panose="020B0604020202020204" pitchFamily="34" charset="0"/>
              <a:buChar char="•"/>
              <a:defRPr/>
            </a:pPr>
            <a:r>
              <a:rPr lang="en-US" altLang="en-US" sz="1600" dirty="0"/>
              <a:t>The battle between the spirit and the flesh continues as many who are spiritually blind are willing captives in spiritual warfare (Rom. 8:8-9).  </a:t>
            </a:r>
          </a:p>
          <a:p>
            <a:pPr marL="289208" indent="-289208">
              <a:buFont typeface="Arial" panose="020B0604020202020204" pitchFamily="34" charset="0"/>
              <a:buChar char="•"/>
              <a:defRPr/>
            </a:pPr>
            <a:r>
              <a:rPr lang="en-US" altLang="en-US" sz="1600" dirty="0"/>
              <a:t>Ezekiel 12:2-3 warns a rebellious house who has eyes that do not see to prepare for captivity, “Son of man, you dwell in the midst of a rebellious house, which has eyes to see but does not see, and ears to hear but does not hear; for they are a rebellious house.  3“Therefore, son of man, prepare your belongings for captivity, and go into captivity by day in their sight.  You shall go from your place into captivity to another place in their sight.  It may be that they will consider, though they are a rebellious house.”  </a:t>
            </a:r>
          </a:p>
          <a:p>
            <a:pPr marL="289208" indent="-289208">
              <a:buFont typeface="Arial" panose="020B0604020202020204" pitchFamily="34" charset="0"/>
              <a:buChar char="•"/>
              <a:defRPr/>
            </a:pPr>
            <a:r>
              <a:rPr lang="en-US" altLang="en-US" sz="1600" dirty="0"/>
              <a:t>Satan leads this rebellion as he seeks to devour others through his scheming while masquerading as an angle of light.  (See John 8:44, 1 Pet. 5:8-9, 2 Cor. 4:4, 2 Cor. 2:11, Eph. 6:11, 2 Tim. 2:16, Lk. 4:2, Heb. 4:15, 1 Cor. 7:5, 2 Cor. 11:4). </a:t>
            </a:r>
          </a:p>
          <a:p>
            <a:pPr>
              <a:defRPr/>
            </a:pPr>
            <a:endParaRPr lang="en-US" altLang="en-US" sz="1600" dirty="0"/>
          </a:p>
          <a:p>
            <a:pPr>
              <a:defRPr/>
            </a:pPr>
            <a:endParaRPr lang="en-US" altLang="en-US" dirty="0"/>
          </a:p>
        </p:txBody>
      </p:sp>
      <p:sp>
        <p:nvSpPr>
          <p:cNvPr id="563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C715DABB-5758-412E-B04A-B6FC011742AB}" type="slidenum">
              <a:rPr lang="en-US" altLang="en-US" sz="1200" smtClean="0"/>
              <a:pPr/>
              <a:t>27</a:t>
            </a:fld>
            <a:endParaRPr lang="en-US"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ChangeArrowheads="1" noTextEdit="1"/>
          </p:cNvSpPr>
          <p:nvPr>
            <p:ph type="sldImg"/>
          </p:nvPr>
        </p:nvSpPr>
        <p:spPr>
          <a:ln/>
        </p:spPr>
      </p:sp>
      <p:sp>
        <p:nvSpPr>
          <p:cNvPr id="58371" name="Notes Placeholder 2">
            <a:extLst>
              <a:ext uri="{FF2B5EF4-FFF2-40B4-BE49-F238E27FC236}">
                <a16:creationId xmlns:a16="http://schemas.microsoft.com/office/drawing/2014/main" id="{B90729F4-2E47-4B4A-AF80-084F73063168}"/>
              </a:ext>
            </a:extLst>
          </p:cNvPr>
          <p:cNvSpPr>
            <a:spLocks noGrp="1"/>
          </p:cNvSpPr>
          <p:nvPr>
            <p:ph type="body" idx="1"/>
          </p:nvPr>
        </p:nvSpPr>
        <p:spPr>
          <a:xfrm>
            <a:off x="385763" y="4157663"/>
            <a:ext cx="6183312" cy="431323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9208" indent="-289208">
              <a:buFont typeface="Arial" panose="020B0604020202020204" pitchFamily="34" charset="0"/>
              <a:buChar char="•"/>
              <a:defRPr/>
            </a:pPr>
            <a:r>
              <a:rPr lang="en-US" altLang="en-US" sz="1400" b="1" dirty="0"/>
              <a:t>Failure to recognize God causes spiritual blindness.  </a:t>
            </a:r>
          </a:p>
          <a:p>
            <a:pPr marL="289208" indent="-289208">
              <a:buFont typeface="Arial" panose="020B0604020202020204" pitchFamily="34" charset="0"/>
              <a:buChar char="•"/>
              <a:defRPr/>
            </a:pPr>
            <a:r>
              <a:rPr lang="en-US" altLang="en-US" sz="1400" dirty="0"/>
              <a:t>In most of the Old Testament, Israel failed to recognize God and turned to idolatry.  </a:t>
            </a:r>
          </a:p>
          <a:p>
            <a:pPr marL="289208" indent="-289208">
              <a:buFont typeface="Arial" panose="020B0604020202020204" pitchFamily="34" charset="0"/>
              <a:buChar char="•"/>
              <a:defRPr/>
            </a:pPr>
            <a:r>
              <a:rPr lang="en-US" altLang="en-US" sz="1400" dirty="0"/>
              <a:t>Today, some folks educate themselves away from God, failing to recognize God's wisdom and righteousness.  </a:t>
            </a:r>
          </a:p>
          <a:p>
            <a:pPr marL="289208" indent="-289208">
              <a:buFont typeface="Arial" panose="020B0604020202020204" pitchFamily="34" charset="0"/>
              <a:buChar char="•"/>
              <a:defRPr/>
            </a:pPr>
            <a:r>
              <a:rPr lang="en-US" altLang="en-US" sz="1400" dirty="0"/>
              <a:t>Besides worldly wisdom, there are many other idols today such as covetousness.  Idolatry really is covetousness.  </a:t>
            </a:r>
          </a:p>
          <a:p>
            <a:pPr marL="289208" indent="-289208">
              <a:buFont typeface="Arial" panose="020B0604020202020204" pitchFamily="34" charset="0"/>
              <a:buChar char="•"/>
              <a:defRPr/>
            </a:pPr>
            <a:r>
              <a:rPr lang="en-US" altLang="en-US" sz="1400" dirty="0"/>
              <a:t>These idols blind and cause one to not recognize God.  </a:t>
            </a:r>
          </a:p>
          <a:p>
            <a:pPr marL="289208" indent="-289208">
              <a:buFont typeface="Arial" panose="020B0604020202020204" pitchFamily="34" charset="0"/>
              <a:buChar char="•"/>
              <a:defRPr/>
            </a:pPr>
            <a:r>
              <a:rPr lang="en-US" altLang="en-US" sz="1400" dirty="0"/>
              <a:t>Isaiah 44:18-20 speaks of such a time, “They do not know nor understand; For He has shut their eyes, so that they cannot see, </a:t>
            </a:r>
            <a:r>
              <a:rPr lang="en-US" altLang="en-US" sz="1400" i="1" dirty="0"/>
              <a:t>And</a:t>
            </a:r>
            <a:r>
              <a:rPr lang="en-US" altLang="en-US" sz="1400" dirty="0"/>
              <a:t> their hearts, so that they cannot understand.  And no one considers in his heart, Nor </a:t>
            </a:r>
            <a:r>
              <a:rPr lang="en-US" altLang="en-US" sz="1400" i="1" dirty="0"/>
              <a:t>is</a:t>
            </a:r>
            <a:r>
              <a:rPr lang="en-US" altLang="en-US" sz="1400" dirty="0"/>
              <a:t> </a:t>
            </a:r>
            <a:r>
              <a:rPr lang="en-US" altLang="en-US" sz="1400" i="1" dirty="0"/>
              <a:t>there</a:t>
            </a:r>
            <a:r>
              <a:rPr lang="en-US" altLang="en-US" sz="1400" dirty="0"/>
              <a:t> knowledge nor understanding to say, ‘I have burned half of it in the fire, Yes, I have also baked bread on its coals; I have roasted meat and eaten </a:t>
            </a:r>
            <a:r>
              <a:rPr lang="en-US" altLang="en-US" sz="1400" i="1" dirty="0"/>
              <a:t>it;</a:t>
            </a:r>
            <a:r>
              <a:rPr lang="en-US" altLang="en-US" sz="1400" dirty="0"/>
              <a:t> And shall I make the rest of it an abomination? Shall I fall down before a block of wood?’ He feeds on ashes; A deceived heart has turned him aside; And he cannot deliver his soul, Nor say, ‘</a:t>
            </a:r>
            <a:r>
              <a:rPr lang="en-US" altLang="en-US" sz="1400" i="1" dirty="0"/>
              <a:t>Is</a:t>
            </a:r>
            <a:r>
              <a:rPr lang="en-US" altLang="en-US" sz="1400" dirty="0"/>
              <a:t> </a:t>
            </a:r>
            <a:r>
              <a:rPr lang="en-US" altLang="en-US" sz="1400" i="1" dirty="0"/>
              <a:t>there</a:t>
            </a:r>
            <a:r>
              <a:rPr lang="en-US" altLang="en-US" sz="1400" dirty="0"/>
              <a:t> not a lie in my right hand?’” </a:t>
            </a:r>
          </a:p>
          <a:p>
            <a:pPr>
              <a:defRPr/>
            </a:pPr>
            <a:endParaRPr lang="en-US" altLang="en-US" sz="1400" dirty="0"/>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44333038-0344-4E57-9D69-D9DF3E6F93AE}" type="slidenum">
              <a:rPr lang="en-US" altLang="en-US" sz="1200" smtClean="0"/>
              <a:pPr/>
              <a:t>28</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A54F9F90-6F11-44AE-B5D7-5C2F10EC2751}"/>
              </a:ext>
            </a:extLst>
          </p:cNvPr>
          <p:cNvSpPr>
            <a:spLocks noGrp="1"/>
          </p:cNvSpPr>
          <p:nvPr>
            <p:ph type="body" idx="1"/>
          </p:nvPr>
        </p:nvSpPr>
        <p:spPr/>
        <p:txBody>
          <a:bodyPr/>
          <a:lstStyle/>
          <a:p>
            <a:pPr marL="173525" indent="-173525">
              <a:buFont typeface="Arial" panose="020B0604020202020204" pitchFamily="34" charset="0"/>
              <a:buChar char="•"/>
              <a:defRPr/>
            </a:pPr>
            <a:r>
              <a:rPr lang="en-US" altLang="en-US" sz="1600" dirty="0"/>
              <a:t>Idolatry is still just as prevalent today; however, it presents itself in a different form.  </a:t>
            </a:r>
          </a:p>
          <a:p>
            <a:pPr marL="173525" indent="-173525">
              <a:buFont typeface="Arial" panose="020B0604020202020204" pitchFamily="34" charset="0"/>
              <a:buChar char="•"/>
              <a:defRPr/>
            </a:pPr>
            <a:r>
              <a:rPr lang="en-US" altLang="en-US" sz="1600" dirty="0"/>
              <a:t>For example, the worship of sports, work, technology, money, or sexuality can be forms of idolatry.  </a:t>
            </a:r>
          </a:p>
          <a:p>
            <a:pPr marL="173525" indent="-173525">
              <a:buFont typeface="Arial" panose="020B0604020202020204" pitchFamily="34" charset="0"/>
              <a:buChar char="•"/>
              <a:defRPr/>
            </a:pPr>
            <a:r>
              <a:rPr lang="en-US" altLang="en-US" sz="1600" dirty="0"/>
              <a:t>As Paul wrote in Romans 1:22-23, “Professing themselves to be wise, they became fools, And changed the glory of the uncorruptible God into an image made like to corruptible man….”  </a:t>
            </a:r>
          </a:p>
          <a:p>
            <a:pPr marL="173525" indent="-173525">
              <a:buFont typeface="Arial" panose="020B0604020202020204" pitchFamily="34" charset="0"/>
              <a:buChar char="•"/>
              <a:defRPr/>
            </a:pPr>
            <a:r>
              <a:rPr lang="en-US" altLang="en-US" sz="1600" dirty="0"/>
              <a:t>Educated circles are often strong fields for showing contempt for recognizing God.  Too many have “educated” themselves away from God.  Their wisdom has blinded them from an eternal perspective.  </a:t>
            </a:r>
          </a:p>
          <a:p>
            <a:pPr marL="173525" indent="-173525">
              <a:buFont typeface="Arial" panose="020B0604020202020204" pitchFamily="34" charset="0"/>
              <a:buChar char="•"/>
              <a:defRPr/>
            </a:pPr>
            <a:r>
              <a:rPr lang="en-US" altLang="en-US" sz="1600" dirty="0"/>
              <a:t>This is not a slam against education, but upon on those who manipulate the education system to teach a different philosophy often born out of carnality or materialism. </a:t>
            </a:r>
          </a:p>
          <a:p>
            <a:pPr>
              <a:defRPr/>
            </a:pPr>
            <a:endParaRPr lang="en-US" dirty="0"/>
          </a:p>
        </p:txBody>
      </p:sp>
      <p:sp>
        <p:nvSpPr>
          <p:cNvPr id="60420"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CBC3CA3B-BFA7-409B-8259-7552C2B6BF20}" type="slidenum">
              <a:rPr lang="en-US" altLang="en-US" sz="1200" smtClean="0"/>
              <a:pPr/>
              <a:t>29</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ChangeArrowheads="1" noTextEdit="1"/>
          </p:cNvSpPr>
          <p:nvPr>
            <p:ph type="sldImg"/>
          </p:nvPr>
        </p:nvSpPr>
        <p:spPr>
          <a:ln/>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FF3F59BD-8177-4529-BD96-F1DCC8F1E4EB}" type="slidenum">
              <a:rPr lang="en-US" altLang="en-US" sz="1200" smtClean="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ChangeArrowheads="1" noTextEdit="1"/>
          </p:cNvSpPr>
          <p:nvPr>
            <p:ph type="sldImg"/>
          </p:nvPr>
        </p:nvSpPr>
        <p:spPr>
          <a:ln/>
        </p:spPr>
      </p:sp>
      <p:sp>
        <p:nvSpPr>
          <p:cNvPr id="624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sz="1600" b="1"/>
              <a:t>Greed or unjust gain causes spiritual blindness</a:t>
            </a:r>
            <a:r>
              <a:rPr lang="en-US" altLang="en-US" sz="1600"/>
              <a:t>.  </a:t>
            </a:r>
          </a:p>
          <a:p>
            <a:pPr marL="288925" indent="-288925">
              <a:buFontTx/>
              <a:buChar char="•"/>
            </a:pPr>
            <a:r>
              <a:rPr lang="en-US" altLang="en-US" sz="1600"/>
              <a:t>The way of Balaam remains one of the most powerful influences in our time.  </a:t>
            </a:r>
          </a:p>
          <a:p>
            <a:pPr marL="288925" indent="-288925">
              <a:buFontTx/>
              <a:buChar char="•"/>
            </a:pPr>
            <a:r>
              <a:rPr lang="en-US" altLang="en-US" sz="1600"/>
              <a:t>Christ taught in Matthew 6:22-25 “The lamp of the body is the eye.  If therefore your eye is good, your whole body will be full of light.  23“But if your eye is bad, your whole body will be full of darkness.  If therefore the light that is in you is darkness, how great </a:t>
            </a:r>
            <a:r>
              <a:rPr lang="en-US" altLang="en-US" sz="1600" i="1"/>
              <a:t>is</a:t>
            </a:r>
            <a:r>
              <a:rPr lang="en-US" altLang="en-US" sz="1600"/>
              <a:t> that darkness!  24“No one can serve two masters; for either he will hate the one and love the other, or else he will be loyal to the one and despise the other.  You cannot serve God and mammon.”  </a:t>
            </a:r>
          </a:p>
          <a:p>
            <a:pPr marL="288925" indent="-288925">
              <a:buFontTx/>
              <a:buChar char="•"/>
            </a:pPr>
            <a:r>
              <a:rPr lang="en-US" altLang="en-US" sz="1600"/>
              <a:t>Mammon is wealth or possessions that exert an evil influence or are a false object of worship and devotion. </a:t>
            </a:r>
          </a:p>
        </p:txBody>
      </p:sp>
      <p:sp>
        <p:nvSpPr>
          <p:cNvPr id="624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A56F79C8-1D1B-4D79-9C1D-62DB2C84C76B}" type="slidenum">
              <a:rPr lang="en-US" altLang="en-US" sz="1200" smtClean="0"/>
              <a:pPr/>
              <a:t>30</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ChangeArrowheads="1" noTextEdit="1"/>
          </p:cNvSpPr>
          <p:nvPr>
            <p:ph type="sldImg"/>
          </p:nvPr>
        </p:nvSpPr>
        <p:spPr>
          <a:ln/>
        </p:spPr>
      </p:sp>
      <p:sp>
        <p:nvSpPr>
          <p:cNvPr id="645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sz="1600"/>
              <a:t>The Laodiceans serve as an excellent example because they were apparently known for their eye salves.  </a:t>
            </a:r>
          </a:p>
          <a:p>
            <a:pPr marL="288925" indent="-288925">
              <a:buFontTx/>
              <a:buChar char="•"/>
            </a:pPr>
            <a:r>
              <a:rPr lang="en-US" altLang="en-US" sz="1600"/>
              <a:t>Revelation 3:15-19 tells us about their example: “I know your works, that you are neither cold nor hot.  I could wish you were cold or hot.  16“So then, because you are lukewarm, and neither cold nor hot, I will vomit you out of My mouth.  17“Because you say, ‘I am rich, have become wealthy, and have need of nothing’—and do not know that you are wretched, miserable, poor, blind, and naked — 18“I counsel you to buy from Me gold refined in the fire, that you may be rich; and white garments, that you may be clothed, </a:t>
            </a:r>
            <a:r>
              <a:rPr lang="en-US" altLang="en-US" sz="1600" i="1"/>
              <a:t>that</a:t>
            </a:r>
            <a:r>
              <a:rPr lang="en-US" altLang="en-US" sz="1600"/>
              <a:t> the shame of your nakedness may not be revealed; and anoint your eyes with eye salve, that you may see.  19“As many as I love, I rebuke and chasten.  Therefore be zealous and repent.”  </a:t>
            </a:r>
          </a:p>
        </p:txBody>
      </p:sp>
      <p:sp>
        <p:nvSpPr>
          <p:cNvPr id="645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23A2C3A8-409E-4014-BFAD-CBBA5FE67DB7}" type="slidenum">
              <a:rPr lang="en-US" altLang="en-US" sz="1200" smtClean="0"/>
              <a:pPr/>
              <a:t>31</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ChangeArrowheads="1" noTextEdit="1"/>
          </p:cNvSpPr>
          <p:nvPr>
            <p:ph type="sldImg"/>
          </p:nvPr>
        </p:nvSpPr>
        <p:spPr>
          <a:ln/>
        </p:spPr>
      </p:sp>
      <p:sp>
        <p:nvSpPr>
          <p:cNvPr id="66563" name="Notes Placeholder 2"/>
          <p:cNvSpPr>
            <a:spLocks noGrp="1"/>
          </p:cNvSpPr>
          <p:nvPr>
            <p:ph type="body" idx="1"/>
          </p:nvPr>
        </p:nvSpPr>
        <p:spPr>
          <a:xfrm>
            <a:off x="309563" y="4157663"/>
            <a:ext cx="6259512" cy="4621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sz="1500"/>
              <a:t>The Laodiceans failed to be fully committed to God.  Their tepid service to God was due to their confidence in their wealth and mammon instead of Jehovah.  </a:t>
            </a:r>
          </a:p>
          <a:p>
            <a:pPr marL="288925" indent="-288925">
              <a:buFontTx/>
              <a:buChar char="•"/>
            </a:pPr>
            <a:r>
              <a:rPr lang="en-US" altLang="en-US" sz="1500"/>
              <a:t>They failed to see their status as miserable, poor, blind, and naked.  Nor did they heed counsel to use their wealth serving God to be truly clothed having their blindness removed and not having the shame of their nakedness revealed to become spiritually rich.  </a:t>
            </a:r>
          </a:p>
          <a:p>
            <a:pPr marL="288925" indent="-288925">
              <a:buFontTx/>
              <a:buChar char="•"/>
            </a:pPr>
            <a:r>
              <a:rPr lang="en-US" altLang="en-US" sz="1500"/>
              <a:t>Adam and Eve had their eyes opened to the shame of their nakedness in the Garden of Eden because of Satan’s lies.  </a:t>
            </a:r>
          </a:p>
          <a:p>
            <a:pPr marL="288925" indent="-288925">
              <a:buFontTx/>
              <a:buChar char="•"/>
            </a:pPr>
            <a:r>
              <a:rPr lang="en-US" altLang="en-US" sz="1500"/>
              <a:t>The Laodiceans were blinded by carnal riches and were not able to see their own nakedness.  Unfortunately, this is still all too common.</a:t>
            </a:r>
          </a:p>
          <a:p>
            <a:pPr marL="288925" indent="-288925">
              <a:buFontTx/>
              <a:buChar char="•"/>
            </a:pPr>
            <a:r>
              <a:rPr lang="en-US" altLang="en-US" sz="1500"/>
              <a:t>  </a:t>
            </a:r>
          </a:p>
          <a:p>
            <a:pPr marL="288925" indent="-288925">
              <a:buFontTx/>
              <a:buChar char="•"/>
            </a:pPr>
            <a:r>
              <a:rPr lang="en-US" altLang="en-US" sz="1500"/>
              <a:t>Christian must understand that God does not need their wealth, but they need Him to receive their efforts in service to Him, including their money.  </a:t>
            </a:r>
          </a:p>
          <a:p>
            <a:pPr marL="288925" indent="-288925">
              <a:buFontTx/>
              <a:buChar char="•"/>
            </a:pPr>
            <a:r>
              <a:rPr lang="en-US" altLang="en-US" sz="1500"/>
              <a:t>Christians must first give of themselves and then their possessions with a cheerful heart, not grudgingly or of necessity, but with purpose.  </a:t>
            </a:r>
          </a:p>
          <a:p>
            <a:pPr marL="288925" indent="-288925">
              <a:buFontTx/>
              <a:buChar char="•"/>
            </a:pPr>
            <a:r>
              <a:rPr lang="en-US" altLang="en-US" sz="1500"/>
              <a:t>Christians need to guard against wealth and greed as spiritual blinders</a:t>
            </a:r>
            <a:r>
              <a:rPr lang="en-US" altLang="en-US" sz="1400"/>
              <a:t>.</a:t>
            </a:r>
          </a:p>
        </p:txBody>
      </p:sp>
      <p:sp>
        <p:nvSpPr>
          <p:cNvPr id="665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FB4C382B-89FB-4B8A-8B35-164C935F6EF0}" type="slidenum">
              <a:rPr lang="en-US" altLang="en-US" sz="1200" smtClean="0"/>
              <a:pPr/>
              <a:t>32</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941763" y="8778875"/>
            <a:ext cx="3013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46" tIns="46273" rIns="92546" bIns="46273"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D6B437F3-CA8B-4B9B-B8C5-E1CB3C0A95F6}" type="slidenum">
              <a:rPr lang="en-US" altLang="en-US" sz="1200"/>
              <a:pPr algn="r"/>
              <a:t>33</a:t>
            </a:fld>
            <a:endParaRPr lang="en-US" altLang="en-US" sz="1200"/>
          </a:p>
        </p:txBody>
      </p:sp>
      <p:sp>
        <p:nvSpPr>
          <p:cNvPr id="68611" name="Rectangle 2"/>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4A80BC7A-D93E-4A43-9A1C-5064403C8B54}"/>
              </a:ext>
            </a:extLst>
          </p:cNvPr>
          <p:cNvSpPr>
            <a:spLocks noGrp="1" noChangeArrowheads="1"/>
          </p:cNvSpPr>
          <p:nvPr>
            <p:ph type="body" idx="1"/>
          </p:nvPr>
        </p:nvSpPr>
        <p:spPr>
          <a:xfrm>
            <a:off x="385763" y="4389438"/>
            <a:ext cx="6183312" cy="415766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525" indent="-173525">
              <a:lnSpc>
                <a:spcPct val="80000"/>
              </a:lnSpc>
              <a:buFont typeface="Arial" panose="020B0604020202020204" pitchFamily="34" charset="0"/>
              <a:buChar char="•"/>
              <a:defRPr/>
            </a:pPr>
            <a:r>
              <a:rPr lang="en-US" altLang="en-US" sz="1500" b="1" dirty="0"/>
              <a:t>Pride of Life causes spiritual blindness.</a:t>
            </a:r>
            <a:r>
              <a:rPr lang="en-US" altLang="en-US" sz="1500" dirty="0"/>
              <a:t> </a:t>
            </a:r>
          </a:p>
          <a:p>
            <a:pPr marL="173525" indent="-173525">
              <a:lnSpc>
                <a:spcPct val="80000"/>
              </a:lnSpc>
              <a:buFont typeface="Arial" panose="020B0604020202020204" pitchFamily="34" charset="0"/>
              <a:buChar char="•"/>
              <a:defRPr/>
            </a:pPr>
            <a:r>
              <a:rPr lang="en-US" altLang="en-US" sz="1500" dirty="0"/>
              <a:t>Spiritual blindness is also caused by a combination of different conditions that has pride of life at the core.  Those who seek men’s approval, practice hypocrisy, or have an uncommitted heart suffer from spiritual blindness.  </a:t>
            </a:r>
          </a:p>
          <a:p>
            <a:pPr marL="173525" indent="-173525">
              <a:lnSpc>
                <a:spcPct val="80000"/>
              </a:lnSpc>
              <a:buFont typeface="Arial" panose="020B0604020202020204" pitchFamily="34" charset="0"/>
              <a:buChar char="•"/>
              <a:defRPr/>
            </a:pPr>
            <a:r>
              <a:rPr lang="en-US" altLang="en-US" sz="1500" dirty="0"/>
              <a:t>John 12:43 speaks of those who loved the praise of men more than the praise of God.  Such pride blinds one to seeking God.  </a:t>
            </a:r>
          </a:p>
          <a:p>
            <a:pPr marL="173525" indent="-173525">
              <a:lnSpc>
                <a:spcPct val="80000"/>
              </a:lnSpc>
              <a:buFont typeface="Arial" panose="020B0604020202020204" pitchFamily="34" charset="0"/>
              <a:buChar char="•"/>
              <a:defRPr/>
            </a:pPr>
            <a:r>
              <a:rPr lang="en-US" altLang="en-US" sz="1500" dirty="0"/>
              <a:t>Also in this category, hypocrisy is a spiritual blinder.  </a:t>
            </a:r>
          </a:p>
          <a:p>
            <a:pPr marL="173525" indent="-173525">
              <a:lnSpc>
                <a:spcPct val="80000"/>
              </a:lnSpc>
              <a:buFont typeface="Arial" panose="020B0604020202020204" pitchFamily="34" charset="0"/>
              <a:buChar char="•"/>
              <a:defRPr/>
            </a:pPr>
            <a:r>
              <a:rPr lang="en-US" altLang="en-US" sz="1500" dirty="0"/>
              <a:t>Jesus refers to Isaiah speaking of those who draw to the Lord with their words but not their heart.  In essence, they believed but did not obey; they were hypocrites.  </a:t>
            </a:r>
          </a:p>
          <a:p>
            <a:pPr marL="173525" indent="-173525">
              <a:lnSpc>
                <a:spcPct val="80000"/>
              </a:lnSpc>
              <a:buFont typeface="Arial" panose="020B0604020202020204" pitchFamily="34" charset="0"/>
              <a:buChar char="•"/>
              <a:defRPr/>
            </a:pPr>
            <a:r>
              <a:rPr lang="en-US" altLang="en-US" sz="1500" dirty="0"/>
              <a:t>Matthew 15:7-9 reads, “ ‘Hypocrites! Well did Isaiah prophesy about you, saying: These people draw near to Me with their mouth, And honor Me with </a:t>
            </a:r>
            <a:r>
              <a:rPr lang="en-US" altLang="en-US" sz="1500" i="1" dirty="0"/>
              <a:t>their</a:t>
            </a:r>
            <a:r>
              <a:rPr lang="en-US" altLang="en-US" sz="1500" dirty="0"/>
              <a:t> lips, But their heart is far from Me.  And in vain they worship Me, Teaching </a:t>
            </a:r>
            <a:r>
              <a:rPr lang="en-US" altLang="en-US" sz="1500" i="1" dirty="0"/>
              <a:t>as</a:t>
            </a:r>
            <a:r>
              <a:rPr lang="en-US" altLang="en-US" sz="1500" dirty="0"/>
              <a:t> doctrines the commandments of men.’ ”  Matthew 15:14 continues: “Let them alone.  They are blind leaders of the blind. And if the blind leads the blind, both will fall into a ditch.”  </a:t>
            </a:r>
          </a:p>
          <a:p>
            <a:pPr>
              <a:defRPr/>
            </a:pPr>
            <a:endParaRPr lang="en-US" altLang="en-US" sz="15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941763" y="8778875"/>
            <a:ext cx="3013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46" tIns="46273" rIns="92546" bIns="46273"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3A3D7A4-48E2-4283-BE1B-21CD131C7126}" type="slidenum">
              <a:rPr lang="en-US" altLang="en-US" sz="1200"/>
              <a:pPr algn="r"/>
              <a:t>34</a:t>
            </a:fld>
            <a:endParaRPr lang="en-US" altLang="en-US" sz="1200"/>
          </a:p>
        </p:txBody>
      </p:sp>
      <p:sp>
        <p:nvSpPr>
          <p:cNvPr id="70659" name="Rectangle 2"/>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600BD55B-3ED0-499C-B04B-3C0560A8EA32}"/>
              </a:ext>
            </a:extLst>
          </p:cNvPr>
          <p:cNvSpPr>
            <a:spLocks noGrp="1" noChangeArrowheads="1"/>
          </p:cNvSpPr>
          <p:nvPr>
            <p:ph type="body" idx="1"/>
          </p:nvPr>
        </p:nvSpPr>
        <p:spPr>
          <a:xfrm>
            <a:off x="231775" y="4311650"/>
            <a:ext cx="6337300" cy="42354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525" indent="-173525">
              <a:lnSpc>
                <a:spcPct val="80000"/>
              </a:lnSpc>
              <a:buFont typeface="Arial" panose="020B0604020202020204" pitchFamily="34" charset="0"/>
              <a:buChar char="•"/>
              <a:defRPr/>
            </a:pPr>
            <a:r>
              <a:rPr lang="en-US" altLang="en-US" sz="1600" dirty="0"/>
              <a:t>In the same category are those who fail to do as deluded hearers.  </a:t>
            </a:r>
          </a:p>
          <a:p>
            <a:pPr marL="173525" indent="-173525">
              <a:lnSpc>
                <a:spcPct val="80000"/>
              </a:lnSpc>
              <a:buFont typeface="Arial" panose="020B0604020202020204" pitchFamily="34" charset="0"/>
              <a:buChar char="•"/>
              <a:defRPr/>
            </a:pPr>
            <a:r>
              <a:rPr lang="en-US" altLang="en-US" sz="1600" dirty="0"/>
              <a:t>Matthew 23:16-17 instructs, “Woe to you, blind guides, who say, ‘Whoever swears by the temple, it is nothing; but whoever swears by the gold of the temple, he is obliged </a:t>
            </a:r>
            <a:r>
              <a:rPr lang="en-US" altLang="en-US" sz="1600" i="1" dirty="0"/>
              <a:t>to</a:t>
            </a:r>
            <a:r>
              <a:rPr lang="en-US" altLang="en-US" sz="1600" dirty="0"/>
              <a:t> </a:t>
            </a:r>
            <a:r>
              <a:rPr lang="en-US" altLang="en-US" sz="1600" i="1" dirty="0"/>
              <a:t>perform</a:t>
            </a:r>
            <a:r>
              <a:rPr lang="en-US" altLang="en-US" sz="1600" dirty="0"/>
              <a:t> </a:t>
            </a:r>
            <a:r>
              <a:rPr lang="en-US" altLang="en-US" sz="1600" i="1" dirty="0"/>
              <a:t>it</a:t>
            </a:r>
            <a:r>
              <a:rPr lang="en-US" altLang="en-US" sz="1600" dirty="0"/>
              <a:t>.’ 17“Fools and blind! For which is greater, the gold or the temple that sanctifies the gold?”  </a:t>
            </a:r>
          </a:p>
          <a:p>
            <a:pPr marL="173525" indent="-173525">
              <a:lnSpc>
                <a:spcPct val="80000"/>
              </a:lnSpc>
              <a:buFont typeface="Arial" panose="020B0604020202020204" pitchFamily="34" charset="0"/>
              <a:buChar char="•"/>
              <a:defRPr/>
            </a:pPr>
            <a:r>
              <a:rPr lang="en-US" altLang="en-US" sz="1600" dirty="0"/>
              <a:t>Matthew 23:23-28 continues, “Woe to you, scribes and Pharisees, hypocrites!  For you pay tithe of mint and anise and cumin, and have neglected the weightier </a:t>
            </a:r>
            <a:r>
              <a:rPr lang="en-US" altLang="en-US" sz="1600" i="1" dirty="0"/>
              <a:t>matters</a:t>
            </a:r>
            <a:r>
              <a:rPr lang="en-US" altLang="en-US" sz="1600" dirty="0"/>
              <a:t> of the law:  justice and mercy and faith.  These you ought to have done, without leaving the others undone.  24“Blind guides, who strain out a gnat and swallow a camel!  25“Woe to you, scribes and Pharisees, hypocrites! For you cleanse the outside of the cup and dish, but inside they are full of extortion and self-indulgence.  26 “Blind Pharisee, first cleanse the inside of the cup and dish, that the outside of them may be clean also.  27“Woe to you, scribes and Pharisees, hypocrites!  For you are like whitewashed tombs which indeed appear beautiful outwardly, but inside are full of dead </a:t>
            </a:r>
            <a:r>
              <a:rPr lang="en-US" altLang="en-US" sz="1600" i="1" dirty="0"/>
              <a:t>men</a:t>
            </a:r>
            <a:r>
              <a:rPr lang="en-US" altLang="en-US" sz="1600" dirty="0"/>
              <a:t>’s bones and all uncleanness.  28“Even so you also outwardly appear righteous to men, but inside you are full of hypocrisy and lawlessness.”  </a:t>
            </a:r>
          </a:p>
          <a:p>
            <a:pPr>
              <a:defRPr/>
            </a:pPr>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ChangeArrowheads="1" noTextEdit="1"/>
          </p:cNvSpPr>
          <p:nvPr>
            <p:ph type="sldImg"/>
          </p:nvPr>
        </p:nvSpPr>
        <p:spPr>
          <a:ln/>
        </p:spPr>
      </p:sp>
      <p:sp>
        <p:nvSpPr>
          <p:cNvPr id="727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8" name="Slide Number Placeholder 3"/>
          <p:cNvSpPr txBox="1">
            <a:spLocks noGrp="1"/>
          </p:cNvSpPr>
          <p:nvPr/>
        </p:nvSpPr>
        <p:spPr bwMode="auto">
          <a:xfrm>
            <a:off x="3941763" y="8778875"/>
            <a:ext cx="3013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46" tIns="46273" rIns="92546" bIns="46273"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548902D4-1904-4E1E-A035-605F8F0F1A7A}" type="slidenum">
              <a:rPr lang="en-US" altLang="en-US" sz="1200"/>
              <a:pPr algn="r"/>
              <a:t>35</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ChangeArrowheads="1" noTextEdit="1"/>
          </p:cNvSpPr>
          <p:nvPr>
            <p:ph type="sldImg"/>
          </p:nvPr>
        </p:nvSpPr>
        <p:spPr>
          <a:ln/>
        </p:spPr>
      </p:sp>
      <p:sp>
        <p:nvSpPr>
          <p:cNvPr id="74755" name="Notes Placeholder 2">
            <a:extLst>
              <a:ext uri="{FF2B5EF4-FFF2-40B4-BE49-F238E27FC236}">
                <a16:creationId xmlns:a16="http://schemas.microsoft.com/office/drawing/2014/main" id="{B52BE552-8427-4E96-8515-A1CA15BDE2DE}"/>
              </a:ext>
            </a:extLst>
          </p:cNvPr>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525" indent="-173525">
              <a:buFont typeface="Arial" panose="020B0604020202020204" pitchFamily="34" charset="0"/>
              <a:buChar char="•"/>
              <a:defRPr/>
            </a:pPr>
            <a:r>
              <a:rPr lang="en-US" altLang="en-US" sz="1600" dirty="0"/>
              <a:t>Too often, in hypocrisy, people fear humans more than God.  </a:t>
            </a:r>
          </a:p>
          <a:p>
            <a:pPr marL="173525" indent="-173525">
              <a:buFont typeface="Arial" panose="020B0604020202020204" pitchFamily="34" charset="0"/>
              <a:buChar char="•"/>
              <a:defRPr/>
            </a:pPr>
            <a:r>
              <a:rPr lang="en-US" altLang="en-US" sz="1600" dirty="0"/>
              <a:t>Solomon warned in Proverbs 29:25, “The fear of man bringeth a snare: but whoso </a:t>
            </a:r>
            <a:r>
              <a:rPr lang="en-US" altLang="en-US" sz="1600" dirty="0" err="1"/>
              <a:t>putteth</a:t>
            </a:r>
            <a:r>
              <a:rPr lang="en-US" altLang="en-US" sz="1600" dirty="0"/>
              <a:t> his trust in the LORD shall be safe.”  </a:t>
            </a:r>
          </a:p>
          <a:p>
            <a:pPr marL="173525" indent="-173525">
              <a:buFont typeface="Arial" panose="020B0604020202020204" pitchFamily="34" charset="0"/>
              <a:buChar char="•"/>
              <a:defRPr/>
            </a:pPr>
            <a:r>
              <a:rPr lang="en-US" altLang="en-US" sz="1600" dirty="0"/>
              <a:t>Christians must seek not what is right in their eyes, but what is righteous in God’s eyes putting away hypocrisy as caused by the pride of life, seeking of men’s approval, and fully commit their heart to God. </a:t>
            </a:r>
          </a:p>
          <a:p>
            <a:pPr>
              <a:defRPr/>
            </a:pPr>
            <a:endParaRPr lang="en-US" altLang="en-US" dirty="0"/>
          </a:p>
        </p:txBody>
      </p:sp>
      <p:sp>
        <p:nvSpPr>
          <p:cNvPr id="74756" name="Slide Number Placeholder 3"/>
          <p:cNvSpPr txBox="1">
            <a:spLocks noGrp="1"/>
          </p:cNvSpPr>
          <p:nvPr/>
        </p:nvSpPr>
        <p:spPr bwMode="auto">
          <a:xfrm>
            <a:off x="3941763" y="8778875"/>
            <a:ext cx="3013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46" tIns="46273" rIns="92546" bIns="46273"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97D2A56-CFC0-4B56-8D8C-E36B2CABD5F2}" type="slidenum">
              <a:rPr lang="en-US" altLang="en-US" sz="1200"/>
              <a:pPr algn="r"/>
              <a:t>36</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8BBF236B-1BA7-4813-B8D1-EC7ED6781010}"/>
              </a:ext>
            </a:extLst>
          </p:cNvPr>
          <p:cNvSpPr>
            <a:spLocks noGrp="1" noChangeArrowheads="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525" indent="-173525">
              <a:buFont typeface="Arial" panose="020B0604020202020204" pitchFamily="34" charset="0"/>
              <a:buChar char="•"/>
              <a:defRPr/>
            </a:pPr>
            <a:r>
              <a:rPr lang="en-US" altLang="en-US" sz="1600" b="1" dirty="0"/>
              <a:t>Prejudice causes spiritual blindness</a:t>
            </a:r>
            <a:r>
              <a:rPr lang="en-US" altLang="en-US" sz="1600" dirty="0"/>
              <a:t>.  </a:t>
            </a:r>
          </a:p>
          <a:p>
            <a:pPr marL="173525" indent="-173525">
              <a:buFont typeface="Arial" panose="020B0604020202020204" pitchFamily="34" charset="0"/>
              <a:buChar char="•"/>
              <a:defRPr/>
            </a:pPr>
            <a:r>
              <a:rPr lang="en-US" altLang="en-US" sz="1600" dirty="0"/>
              <a:t>A few generations ago, many under the banner of Christ and the church carried on the cause of racial prejudice failing to see others as children of God and fellow souls.  As a result, they neglected to carry out the golden rule Jesus instructed in Luke 6:31 of treating others as you want to be treated.  This was wrong.  </a:t>
            </a:r>
          </a:p>
          <a:p>
            <a:pPr>
              <a:defRPr/>
            </a:pPr>
            <a:r>
              <a:rPr lang="en-US" altLang="en-US" sz="1600" dirty="0"/>
              <a:t> </a:t>
            </a:r>
          </a:p>
          <a:p>
            <a:pPr marL="173525" indent="-173525">
              <a:buFont typeface="Arial" panose="020B0604020202020204" pitchFamily="34" charset="0"/>
              <a:buChar char="•"/>
              <a:defRPr/>
            </a:pPr>
            <a:r>
              <a:rPr lang="en-US" altLang="en-US" sz="1600" dirty="0"/>
              <a:t>James 1:17 teaches “Every good gift and every perfect gift is from above, and cometh down from the Father of lights, with whom is no variableness, neither shadow of turning.” God is no </a:t>
            </a:r>
            <a:r>
              <a:rPr lang="en-US" altLang="en-US" sz="1600" dirty="0" err="1"/>
              <a:t>respector</a:t>
            </a:r>
            <a:r>
              <a:rPr lang="en-US" altLang="en-US" sz="1600" dirty="0"/>
              <a:t> of persons. </a:t>
            </a:r>
          </a:p>
          <a:p>
            <a:pPr marL="173525" indent="-173525">
              <a:buFont typeface="Arial" panose="020B0604020202020204" pitchFamily="34" charset="0"/>
              <a:buChar char="•"/>
              <a:defRPr/>
            </a:pPr>
            <a:r>
              <a:rPr lang="en-US" altLang="en-US" sz="1600" dirty="0"/>
              <a:t>In the New Testament times, the fleshly division was the Jews and the Gentiles (Acts 10 and 22).  </a:t>
            </a:r>
          </a:p>
          <a:p>
            <a:pPr>
              <a:defRPr/>
            </a:pPr>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CCA72CC-93C3-455C-BF81-18B76E5A15F7}"/>
              </a:ext>
            </a:extLst>
          </p:cNvPr>
          <p:cNvSpPr>
            <a:spLocks noGrp="1" noChangeArrowheads="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525" indent="-173525">
              <a:buFont typeface="Arial" panose="020B0604020202020204" pitchFamily="34" charset="0"/>
              <a:buChar char="•"/>
              <a:defRPr/>
            </a:pPr>
            <a:r>
              <a:rPr lang="en-US" altLang="en-US" sz="1600" dirty="0"/>
              <a:t>People often still have preconceived judgments or opinions of others without grounds and base their opinions on race, birth place, or bank accounts instead of experience with the person.  Again, this is wrong.  </a:t>
            </a:r>
          </a:p>
          <a:p>
            <a:pPr>
              <a:defRPr/>
            </a:pPr>
            <a:r>
              <a:rPr lang="en-US" altLang="en-US" sz="1600" dirty="0"/>
              <a:t> </a:t>
            </a:r>
          </a:p>
          <a:p>
            <a:pPr marL="289208" indent="-289208">
              <a:buFont typeface="Arial" panose="020B0604020202020204" pitchFamily="34" charset="0"/>
              <a:buChar char="•"/>
              <a:defRPr/>
            </a:pPr>
            <a:r>
              <a:rPr lang="en-US" altLang="en-US" sz="1600" dirty="0"/>
              <a:t>Prejudice blinds who a person truly is.  </a:t>
            </a:r>
          </a:p>
          <a:p>
            <a:pPr marL="289208" indent="-289208">
              <a:buFont typeface="Arial" panose="020B0604020202020204" pitchFamily="34" charset="0"/>
              <a:buChar char="•"/>
              <a:defRPr/>
            </a:pPr>
            <a:r>
              <a:rPr lang="en-US" altLang="en-US" sz="1600" dirty="0"/>
              <a:t>Hebrews 2:9 notes, “But we see Jesus, who was made a little lower than the angels for the suffering of death, crowned with glory and </a:t>
            </a:r>
            <a:r>
              <a:rPr lang="en-US" altLang="en-US" sz="1600" dirty="0" err="1"/>
              <a:t>honour</a:t>
            </a:r>
            <a:r>
              <a:rPr lang="en-US" altLang="en-US" sz="1600" dirty="0"/>
              <a:t>; that he by the grace of God should taste death for </a:t>
            </a:r>
            <a:r>
              <a:rPr lang="en-US" altLang="en-US" sz="1600" b="1" dirty="0"/>
              <a:t>every man</a:t>
            </a:r>
            <a:r>
              <a:rPr lang="en-US" altLang="en-US" sz="1600" dirty="0"/>
              <a:t>.”  </a:t>
            </a:r>
          </a:p>
          <a:p>
            <a:pPr marL="289208" indent="-289208">
              <a:buFont typeface="Arial" panose="020B0604020202020204" pitchFamily="34" charset="0"/>
              <a:buChar char="•"/>
              <a:defRPr/>
            </a:pPr>
            <a:r>
              <a:rPr lang="en-US" altLang="en-US" sz="1600" dirty="0"/>
              <a:t>Christians must guard against prejudice because it is spiritually blinding carrying hatred and pride as accompaniment.</a:t>
            </a:r>
          </a:p>
          <a:p>
            <a:pPr>
              <a:defRPr/>
            </a:pPr>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038CF000-3E39-46E6-8016-6BB9B8719873}" type="slidenum">
              <a:rPr lang="en-US" altLang="en-US" sz="1200" smtClean="0"/>
              <a:pPr/>
              <a:t>39</a:t>
            </a:fld>
            <a:endParaRPr lang="en-US" altLang="en-US"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sz="1600" b="1"/>
              <a:t>Failure to know God’s Word results in spiritual blindness</a:t>
            </a:r>
            <a:r>
              <a:rPr lang="en-US" altLang="en-US" sz="1600"/>
              <a:t>.  </a:t>
            </a:r>
          </a:p>
          <a:p>
            <a:pPr marL="288925" indent="-288925">
              <a:buFontTx/>
              <a:buChar char="•"/>
            </a:pPr>
            <a:r>
              <a:rPr lang="en-US" altLang="en-US" sz="1600"/>
              <a:t>One cannot be directed by what one does not know.  </a:t>
            </a:r>
          </a:p>
          <a:p>
            <a:pPr marL="288925" indent="-288925">
              <a:buFontTx/>
              <a:buChar char="•"/>
            </a:pPr>
            <a:r>
              <a:rPr lang="en-US" altLang="en-US" sz="1600"/>
              <a:t>God lamented in Hosea 4:6a, “My people are destroyed for lack of knowledge…”  </a:t>
            </a:r>
          </a:p>
          <a:p>
            <a:pPr marL="288925" indent="-288925">
              <a:buFontTx/>
              <a:buChar char="•"/>
            </a:pPr>
            <a:r>
              <a:rPr lang="en-US" altLang="en-US" sz="1600"/>
              <a:t>Jeremiah 5:4 observed, “Therefore I said, Surely these </a:t>
            </a:r>
            <a:r>
              <a:rPr lang="en-US" altLang="en-US" sz="1600" i="1"/>
              <a:t>are</a:t>
            </a:r>
            <a:r>
              <a:rPr lang="en-US" altLang="en-US" sz="1600"/>
              <a:t> poor.  They are foolish; For they do not know the way of the Lord, The judgment of their God.”  </a:t>
            </a:r>
          </a:p>
          <a:p>
            <a:pPr marL="288925" indent="-288925">
              <a:buFontTx/>
              <a:buChar char="•"/>
            </a:pPr>
            <a:r>
              <a:rPr lang="en-US" altLang="en-US" sz="1600"/>
              <a:t>Jeremiah 5:20-22a continues, “Declare this in the house of Jacob And proclaim it in Judah, saying, ‘Hear this now, O foolish people, Without understanding, Who have eyes and see not, And who have ears and hear not:  Do you not fear Me?’ says the Lord.”  Today, even with eyes, one can be blind due to lack of knowledge of God's word.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ChangeArrowheads="1" noTextEdit="1"/>
          </p:cNvSpPr>
          <p:nvPr>
            <p:ph type="sldImg"/>
          </p:nvPr>
        </p:nvSpPr>
        <p:spPr>
          <a:ln/>
        </p:spPr>
      </p:sp>
      <p:sp>
        <p:nvSpPr>
          <p:cNvPr id="9219" name="Notes Placeholder 2"/>
          <p:cNvSpPr>
            <a:spLocks noGrp="1"/>
          </p:cNvSpPr>
          <p:nvPr>
            <p:ph type="body" idx="1"/>
          </p:nvPr>
        </p:nvSpPr>
        <p:spPr>
          <a:xfrm>
            <a:off x="231775" y="4157663"/>
            <a:ext cx="6569075" cy="5083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sz="1300" dirty="0"/>
              <a:t>Top Left : Retinal Detachment</a:t>
            </a:r>
          </a:p>
          <a:p>
            <a:pPr>
              <a:buFontTx/>
              <a:buChar char="•"/>
            </a:pPr>
            <a:r>
              <a:rPr lang="en-US" altLang="en-US" sz="1300" dirty="0"/>
              <a:t>Middle: Macular Degeneration</a:t>
            </a:r>
          </a:p>
          <a:p>
            <a:pPr>
              <a:buFontTx/>
              <a:buChar char="•"/>
            </a:pPr>
            <a:r>
              <a:rPr lang="en-US" altLang="en-US" sz="1300" dirty="0"/>
              <a:t>Right: Toxoplasmosis/</a:t>
            </a:r>
            <a:r>
              <a:rPr lang="en-US" altLang="en-US" sz="1300" dirty="0" err="1"/>
              <a:t>histplasmosis</a:t>
            </a:r>
            <a:endParaRPr lang="en-US" altLang="en-US" sz="1300" dirty="0"/>
          </a:p>
          <a:p>
            <a:pPr>
              <a:buFontTx/>
              <a:buChar char="•"/>
            </a:pPr>
            <a:r>
              <a:rPr lang="en-US" altLang="en-US" sz="1300" dirty="0"/>
              <a:t>The idea of going blind terrifies most people even though many take their vision for granted.  It is estimated there are 10,000 diseases of the human eye; about 1,000 can be effectively treated or managed.  </a:t>
            </a:r>
          </a:p>
          <a:p>
            <a:pPr>
              <a:buFontTx/>
              <a:buChar char="•"/>
            </a:pPr>
            <a:r>
              <a:rPr lang="en-US" altLang="en-US" sz="1300" dirty="0"/>
              <a:t>Some of these diseases lead to blindness such as diabetic retinopathy, macular degeneration, toxoplasmosis, glaucoma, and retinitis pigmentosa.  </a:t>
            </a:r>
          </a:p>
          <a:p>
            <a:pPr>
              <a:buFontTx/>
              <a:buChar char="•"/>
            </a:pPr>
            <a:r>
              <a:rPr lang="en-US" altLang="en-US" sz="1300" dirty="0"/>
              <a:t>Too often, early in the disease process, the disease slowly creeps up on a person so they do not even notice it slowly taking their eyesight.  The longer they go without identifying the cause and treating the disease when treatable, the more likely they are to wait until such treatment is not effective and blindness results. </a:t>
            </a:r>
          </a:p>
          <a:p>
            <a:pPr>
              <a:buFontTx/>
              <a:buChar char="•"/>
            </a:pPr>
            <a:r>
              <a:rPr lang="en-US" altLang="en-US" sz="1300" dirty="0"/>
              <a:t>The eye as a point of understanding, indicates how humans are generally sight dependent for everything.  </a:t>
            </a:r>
          </a:p>
          <a:p>
            <a:pPr>
              <a:buFontTx/>
              <a:buChar char="•"/>
            </a:pPr>
            <a:r>
              <a:rPr lang="en-US" altLang="en-US" sz="1300" dirty="0"/>
              <a:t>It is estimated 75-80% of learning is visual.  Human language also illustrates this. </a:t>
            </a:r>
          </a:p>
          <a:p>
            <a:pPr>
              <a:buFontTx/>
              <a:buChar char="•"/>
            </a:pPr>
            <a:r>
              <a:rPr lang="en-US" altLang="en-US" sz="1300" dirty="0"/>
              <a:t> Consider phrases such as Missouri’s “Show me” slogan or “I will believe it when I see it.”  </a:t>
            </a:r>
          </a:p>
          <a:p>
            <a:pPr>
              <a:buFontTx/>
              <a:buChar char="•"/>
            </a:pPr>
            <a:r>
              <a:rPr lang="en-US" altLang="en-US" sz="1300" dirty="0"/>
              <a:t>What if one could know the cause of blindness and avoid it?  </a:t>
            </a:r>
          </a:p>
          <a:p>
            <a:pPr>
              <a:buFontTx/>
              <a:buChar char="•"/>
            </a:pPr>
            <a:r>
              <a:rPr lang="en-US" altLang="en-US" sz="1300" dirty="0"/>
              <a:t>Similar to physical blindness, Christians and people in general are often in denial about sin and the impact it has on them. </a:t>
            </a:r>
          </a:p>
          <a:p>
            <a:pPr>
              <a:buFontTx/>
              <a:buChar char="•"/>
            </a:pPr>
            <a:r>
              <a:rPr lang="en-US" altLang="en-US" sz="1300" dirty="0"/>
              <a:t> Sin spiritually blinds.  </a:t>
            </a:r>
          </a:p>
          <a:p>
            <a:pPr>
              <a:buFontTx/>
              <a:buChar char="•"/>
            </a:pPr>
            <a:r>
              <a:rPr lang="en-US" altLang="en-US" sz="1300" dirty="0"/>
              <a:t>When the eye becomes focused on self and carnal things, there is no eternal viewpoint or focus on the eternal.  There is no keeping one's eye on Christ. </a:t>
            </a:r>
          </a:p>
        </p:txBody>
      </p:sp>
      <p:sp>
        <p:nvSpPr>
          <p:cNvPr id="9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92E6210B-9646-451B-A6C1-CBDFA3C7690E}" type="slidenum">
              <a:rPr lang="en-US" altLang="en-US" sz="1200" smtClean="0"/>
              <a:pPr/>
              <a:t>4</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ChangeArrowheads="1" noTextEdit="1"/>
          </p:cNvSpPr>
          <p:nvPr>
            <p:ph type="sldImg"/>
          </p:nvPr>
        </p:nvSpPr>
        <p:spPr>
          <a:ln/>
        </p:spPr>
      </p:sp>
      <p:sp>
        <p:nvSpPr>
          <p:cNvPr id="84995" name="Notes Placeholder 2">
            <a:extLst>
              <a:ext uri="{FF2B5EF4-FFF2-40B4-BE49-F238E27FC236}">
                <a16:creationId xmlns:a16="http://schemas.microsoft.com/office/drawing/2014/main" id="{7BDCFE27-8A19-4253-8921-17E5F80C2B39}"/>
              </a:ext>
            </a:extLst>
          </p:cNvPr>
          <p:cNvSpPr>
            <a:spLocks noGrp="1"/>
          </p:cNvSpPr>
          <p:nvPr>
            <p:ph type="body" idx="1"/>
          </p:nvPr>
        </p:nvSpPr>
        <p:spPr>
          <a:xfrm>
            <a:off x="385763" y="4235450"/>
            <a:ext cx="6337300" cy="46196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9208" indent="-289208">
              <a:buFont typeface="Arial" panose="020B0604020202020204" pitchFamily="34" charset="0"/>
              <a:buChar char="•"/>
              <a:defRPr/>
            </a:pPr>
            <a:r>
              <a:rPr lang="en-US" altLang="en-US" sz="1300" dirty="0"/>
              <a:t>One can also easily fail to see what is right in front of them.  </a:t>
            </a:r>
          </a:p>
          <a:p>
            <a:pPr marL="751940" lvl="1" indent="-289208">
              <a:buFont typeface="Arial" panose="020B0604020202020204" pitchFamily="34" charset="0"/>
              <a:buChar char="•"/>
              <a:defRPr/>
            </a:pPr>
            <a:r>
              <a:rPr lang="en-US" altLang="en-US" sz="1300" dirty="0"/>
              <a:t>As a parent, this author has been at that place with his children.  After having instructed my children something repeatedly, they still do not seem to get the idea.  I wonder how they do not see it.  </a:t>
            </a:r>
          </a:p>
          <a:p>
            <a:pPr marL="751940" lvl="1" indent="-289208">
              <a:buFont typeface="Arial" panose="020B0604020202020204" pitchFamily="34" charset="0"/>
              <a:buChar char="•"/>
              <a:defRPr/>
            </a:pPr>
            <a:r>
              <a:rPr lang="en-US" altLang="en-US" sz="1300" dirty="0"/>
              <a:t>Similarly, many have re-read or re-examined something wondering how they missed something when they had looked at it previously.  </a:t>
            </a:r>
          </a:p>
          <a:p>
            <a:pPr marL="751940" lvl="1" indent="-289208">
              <a:buFont typeface="Arial" panose="020B0604020202020204" pitchFamily="34" charset="0"/>
              <a:buChar char="•"/>
              <a:defRPr/>
            </a:pPr>
            <a:r>
              <a:rPr lang="en-US" altLang="en-US" sz="1300" dirty="0"/>
              <a:t>Perhaps one of the more common illustrations is when one informationally knows the truth of God’s word but fails to be a doer of the word.  One might call this the difference between informational and transformational status in an individual.  </a:t>
            </a:r>
          </a:p>
          <a:p>
            <a:pPr marL="289208" indent="-289208">
              <a:buFont typeface="Arial" panose="020B0604020202020204" pitchFamily="34" charset="0"/>
              <a:buChar char="•"/>
              <a:defRPr/>
            </a:pPr>
            <a:r>
              <a:rPr lang="en-US" altLang="en-US" sz="1300" dirty="0"/>
              <a:t>A lack of vision or direction based on God’s word can yield a spiritual near sightedness.  </a:t>
            </a:r>
          </a:p>
          <a:p>
            <a:pPr marL="289208" indent="-289208">
              <a:buFont typeface="Arial" panose="020B0604020202020204" pitchFamily="34" charset="0"/>
              <a:buChar char="•"/>
              <a:defRPr/>
            </a:pPr>
            <a:r>
              <a:rPr lang="en-US" altLang="en-US" sz="1300" dirty="0"/>
              <a:t>In Mark 6:52, the disciples failed to understand about the loaves because their heart was hardened.  </a:t>
            </a:r>
          </a:p>
          <a:p>
            <a:pPr marL="289208" indent="-289208">
              <a:buFont typeface="Arial" panose="020B0604020202020204" pitchFamily="34" charset="0"/>
              <a:buChar char="•"/>
              <a:defRPr/>
            </a:pPr>
            <a:r>
              <a:rPr lang="en-US" altLang="en-US" sz="1300" dirty="0"/>
              <a:t>The child of God’s vision must be on the eternal.  </a:t>
            </a:r>
          </a:p>
          <a:p>
            <a:pPr marL="289208" indent="-289208">
              <a:buFont typeface="Arial" panose="020B0604020202020204" pitchFamily="34" charset="0"/>
              <a:buChar char="•"/>
              <a:defRPr/>
            </a:pPr>
            <a:r>
              <a:rPr lang="en-US" altLang="en-US" sz="1300" dirty="0"/>
              <a:t>Proverbs 29:18 instructs, “where </a:t>
            </a:r>
            <a:r>
              <a:rPr lang="en-US" altLang="en-US" sz="1300" i="1" dirty="0"/>
              <a:t>there is</a:t>
            </a:r>
            <a:r>
              <a:rPr lang="en-US" altLang="en-US" sz="1300" dirty="0"/>
              <a:t> no vision, the people perish: but he that </a:t>
            </a:r>
            <a:r>
              <a:rPr lang="en-US" altLang="en-US" sz="1300" dirty="0" err="1"/>
              <a:t>keepeth</a:t>
            </a:r>
            <a:r>
              <a:rPr lang="en-US" altLang="en-US" sz="1300" dirty="0"/>
              <a:t> the law, happy </a:t>
            </a:r>
            <a:r>
              <a:rPr lang="en-US" altLang="en-US" sz="1300" i="1" dirty="0"/>
              <a:t>is</a:t>
            </a:r>
            <a:r>
              <a:rPr lang="en-US" altLang="en-US" sz="1300" dirty="0"/>
              <a:t> he.”  </a:t>
            </a:r>
          </a:p>
          <a:p>
            <a:pPr marL="289208" indent="-289208">
              <a:buFont typeface="Arial" panose="020B0604020202020204" pitchFamily="34" charset="0"/>
              <a:buChar char="•"/>
              <a:defRPr/>
            </a:pPr>
            <a:r>
              <a:rPr lang="en-US" altLang="en-US" sz="1300" dirty="0"/>
              <a:t>Christians can be happy by obeying God’s righteousness, keeping their eye on Jesus, looking to heaven, but one cannot help but be blind without knowing the light to guide their feet. </a:t>
            </a:r>
          </a:p>
          <a:p>
            <a:pPr>
              <a:defRPr/>
            </a:pPr>
            <a:endParaRPr lang="en-US" altLang="en-US" sz="1300" dirty="0"/>
          </a:p>
        </p:txBody>
      </p:sp>
      <p:sp>
        <p:nvSpPr>
          <p:cNvPr id="829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4C938AA6-08EB-4F26-AB6B-33500E5D5696}" type="slidenum">
              <a:rPr lang="en-US" altLang="en-US" sz="1200" smtClean="0"/>
              <a:pPr/>
              <a:t>40</a:t>
            </a:fld>
            <a:endParaRPr lang="en-US"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ChangeArrowheads="1" noTextEdit="1"/>
          </p:cNvSpPr>
          <p:nvPr>
            <p:ph type="sldImg"/>
          </p:nvPr>
        </p:nvSpPr>
        <p:spPr>
          <a:ln/>
        </p:spPr>
      </p:sp>
      <p:sp>
        <p:nvSpPr>
          <p:cNvPr id="849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925" indent="-288925">
              <a:buFontTx/>
              <a:buChar char="•"/>
            </a:pPr>
            <a:r>
              <a:rPr lang="en-US" altLang="en-US" sz="1800" b="1"/>
              <a:t>There are many causes of spiritual blindness.  </a:t>
            </a:r>
          </a:p>
          <a:p>
            <a:pPr marL="288925" indent="-288925">
              <a:buFontTx/>
              <a:buChar char="•"/>
            </a:pPr>
            <a:r>
              <a:rPr lang="en-US" altLang="en-US" sz="1800"/>
              <a:t>Some include:  pride, lust of the flesh, the lust of the eyes, self-righteousness, alcohol and drugs, disobedience/rebellion, a failure to recognize God, greed and mammon, hypocrisy, seeking men’s approval (pride of life items), prejudice, and a failure to know God’s word.  </a:t>
            </a:r>
          </a:p>
          <a:p>
            <a:pPr marL="288925" indent="-288925">
              <a:buFontTx/>
              <a:buChar char="•"/>
            </a:pPr>
            <a:r>
              <a:rPr lang="en-US" altLang="en-US" sz="1800"/>
              <a:t>It is easy to delude ourselves into just being a hearer and not a doer of the word leading to a state of spiritual blindness.</a:t>
            </a:r>
          </a:p>
        </p:txBody>
      </p:sp>
      <p:sp>
        <p:nvSpPr>
          <p:cNvPr id="849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688AC14E-9201-4442-B7B4-D4642B88A79F}" type="slidenum">
              <a:rPr lang="en-US" altLang="en-US" sz="1200" smtClean="0"/>
              <a:pPr/>
              <a:t>41</a:t>
            </a:fld>
            <a:endParaRPr lang="en-US"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xfrm>
            <a:off x="385763" y="4311650"/>
            <a:ext cx="6183312" cy="4389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a:lnSpc>
                <a:spcPct val="90000"/>
              </a:lnSpc>
              <a:buFontTx/>
              <a:buChar char="•"/>
            </a:pPr>
            <a:r>
              <a:rPr lang="en-US" altLang="en-US" sz="1400" dirty="0"/>
              <a:t>Spiritual blindness allows one to lie to themselves.  </a:t>
            </a:r>
          </a:p>
          <a:p>
            <a:pPr marL="173038" indent="-173038">
              <a:lnSpc>
                <a:spcPct val="90000"/>
              </a:lnSpc>
              <a:buFontTx/>
              <a:buChar char="•"/>
            </a:pPr>
            <a:r>
              <a:rPr lang="en-US" altLang="en-US" sz="1400" dirty="0"/>
              <a:t>Zephaniah 1:17 warns the blind, “And I will bring distress upon men, that they shall walk like blind men, because they have sinned against the LORD: and their blood shall be poured out as dust, and their flesh as the dung.”</a:t>
            </a:r>
          </a:p>
          <a:p>
            <a:pPr marL="173038" indent="-173038">
              <a:lnSpc>
                <a:spcPct val="90000"/>
              </a:lnSpc>
              <a:buFontTx/>
              <a:buChar char="•"/>
            </a:pPr>
            <a:endParaRPr lang="en-US" altLang="en-US" sz="1400" dirty="0"/>
          </a:p>
          <a:p>
            <a:pPr marL="173038" indent="-173038">
              <a:lnSpc>
                <a:spcPct val="90000"/>
              </a:lnSpc>
              <a:buFontTx/>
              <a:buChar char="•"/>
            </a:pPr>
            <a:r>
              <a:rPr lang="en-US" altLang="en-US" sz="1400" dirty="0"/>
              <a:t>This begs an important question:  How does one combat spiritual blindness setting aside the sin that so often side tracks everyone?  </a:t>
            </a:r>
          </a:p>
          <a:p>
            <a:pPr marL="173038" indent="-173038">
              <a:lnSpc>
                <a:spcPct val="90000"/>
              </a:lnSpc>
              <a:buFontTx/>
              <a:buChar char="•"/>
            </a:pPr>
            <a:r>
              <a:rPr lang="en-US" altLang="en-US" sz="1400" dirty="0"/>
              <a:t>Luke 4:18 records that Jesus came to give sight to the blind.  </a:t>
            </a:r>
          </a:p>
          <a:p>
            <a:pPr marL="173038" indent="-173038">
              <a:lnSpc>
                <a:spcPct val="90000"/>
              </a:lnSpc>
              <a:buFontTx/>
              <a:buChar char="•"/>
            </a:pPr>
            <a:r>
              <a:rPr lang="en-US" altLang="en-US" sz="1400" dirty="0"/>
              <a:t>However, Satan’s goal is the opposite.  Satan’s crafty schemes to keep humans blind spiritually are very real.  </a:t>
            </a:r>
          </a:p>
          <a:p>
            <a:pPr marL="173038" indent="-173038">
              <a:lnSpc>
                <a:spcPct val="90000"/>
              </a:lnSpc>
              <a:buFontTx/>
              <a:buChar char="•"/>
            </a:pPr>
            <a:r>
              <a:rPr lang="en-US" altLang="en-US" sz="1400" dirty="0"/>
              <a:t>We must properly diagnose our blindness and make a conscience effort to seek out the light for spiritual healing.  </a:t>
            </a:r>
          </a:p>
          <a:p>
            <a:pPr marL="173038" indent="-173038">
              <a:lnSpc>
                <a:spcPct val="90000"/>
              </a:lnSpc>
              <a:buFontTx/>
              <a:buChar char="•"/>
            </a:pPr>
            <a:r>
              <a:rPr lang="en-US" altLang="en-US" sz="1400" dirty="0"/>
              <a:t>Jesus encourages in John 8:12, “I am the light of the world: he that </a:t>
            </a:r>
            <a:r>
              <a:rPr lang="en-US" altLang="en-US" sz="1400" dirty="0" err="1"/>
              <a:t>followeth</a:t>
            </a:r>
            <a:r>
              <a:rPr lang="en-US" altLang="en-US" sz="1400" dirty="0"/>
              <a:t> me shall not walk in darkness, but shall have the light of life.”  </a:t>
            </a:r>
          </a:p>
          <a:p>
            <a:pPr marL="173038" indent="-173038">
              <a:lnSpc>
                <a:spcPct val="90000"/>
              </a:lnSpc>
              <a:buFontTx/>
              <a:buChar char="•"/>
            </a:pPr>
            <a:r>
              <a:rPr lang="en-US" altLang="en-US" sz="1400" dirty="0"/>
              <a:t>To guide us in our path to light, God has given Christians powerful weapons to combat blindness in our everyday battle.  </a:t>
            </a:r>
          </a:p>
          <a:p>
            <a:pPr marL="173038" indent="-173038">
              <a:lnSpc>
                <a:spcPct val="90000"/>
              </a:lnSpc>
              <a:buFontTx/>
              <a:buChar char="•"/>
            </a:pPr>
            <a:r>
              <a:rPr lang="en-US" altLang="en-US" sz="1400" dirty="0"/>
              <a:t>You have been given a choice.  Will recognize your spiritual blindness and choose to set your path towards the light by putting on the whole armor given to us by God (Eph. 6:10-18)?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3038" indent="-173038">
              <a:lnSpc>
                <a:spcPct val="90000"/>
              </a:lnSpc>
              <a:buFontTx/>
              <a:buChar char="•"/>
            </a:pPr>
            <a:r>
              <a:rPr lang="en-US" altLang="en-US" dirty="0"/>
              <a:t>We must properly diagnose our blindness and make a conscience effort to seek out the light for spiritual healing.  </a:t>
            </a:r>
          </a:p>
          <a:p>
            <a:pPr marL="173038" indent="-173038">
              <a:lnSpc>
                <a:spcPct val="90000"/>
              </a:lnSpc>
              <a:buFontTx/>
              <a:buChar char="•"/>
            </a:pPr>
            <a:r>
              <a:rPr lang="en-US" altLang="en-US" dirty="0"/>
              <a:t>Jesus encourages in John 8:12, “I am the light of the world: he that </a:t>
            </a:r>
            <a:r>
              <a:rPr lang="en-US" altLang="en-US" dirty="0" err="1"/>
              <a:t>followeth</a:t>
            </a:r>
            <a:r>
              <a:rPr lang="en-US" altLang="en-US" dirty="0"/>
              <a:t> me shall not walk in darkness, but shall have the light of life.”  </a:t>
            </a:r>
          </a:p>
          <a:p>
            <a:pPr marL="173038" indent="-173038">
              <a:lnSpc>
                <a:spcPct val="90000"/>
              </a:lnSpc>
              <a:buFontTx/>
              <a:buChar char="•"/>
            </a:pPr>
            <a:r>
              <a:rPr lang="en-US" altLang="en-US" dirty="0"/>
              <a:t>To guide us in our path to light, God has given Christians powerful weapons to combat blindness in our everyday battle.  </a:t>
            </a:r>
          </a:p>
          <a:p>
            <a:pPr marL="173038" indent="-173038">
              <a:lnSpc>
                <a:spcPct val="90000"/>
              </a:lnSpc>
              <a:buFontTx/>
              <a:buChar char="•"/>
            </a:pPr>
            <a:r>
              <a:rPr lang="en-US" altLang="en-US" dirty="0"/>
              <a:t>You have been given a choice.  Will recognize your spiritual blindness and choose to set your path towards the light by putting on the whole armor given to us by God (Eph. 6:10-18)? </a:t>
            </a:r>
          </a:p>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ChangeArrowheads="1" noTextEdit="1"/>
          </p:cNvSpPr>
          <p:nvPr>
            <p:ph type="sldImg"/>
          </p:nvPr>
        </p:nvSpPr>
        <p:spPr>
          <a:ln/>
        </p:spPr>
      </p:sp>
      <p:sp>
        <p:nvSpPr>
          <p:cNvPr id="91139"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51E3F8D-DB96-4974-960E-EB275B905BFC}" type="slidenum">
              <a:rPr lang="en-US" altLang="en-US" sz="1200" smtClean="0"/>
              <a:pPr/>
              <a:t>44</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ChangeArrowheads="1" noTextEdit="1"/>
          </p:cNvSpPr>
          <p:nvPr>
            <p:ph type="sldImg"/>
          </p:nvPr>
        </p:nvSpPr>
        <p:spPr>
          <a:ln/>
        </p:spPr>
      </p:sp>
      <p:sp>
        <p:nvSpPr>
          <p:cNvPr id="112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2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48E99BB0-CC73-460B-9A1A-F314BD17EF25}" type="slidenum">
              <a:rPr lang="en-US" altLang="en-US" sz="1200" smtClean="0"/>
              <a:pPr/>
              <a:t>5</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ChangeArrowheads="1" noTextEdit="1"/>
          </p:cNvSpPr>
          <p:nvPr>
            <p:ph type="sldImg"/>
          </p:nvPr>
        </p:nvSpPr>
        <p:spPr>
          <a:ln/>
        </p:spPr>
      </p:sp>
      <p:sp>
        <p:nvSpPr>
          <p:cNvPr id="133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What if one could know the cause of blindness and avoid it?  Like physical blindness, Christians and people, in general, are often in denial about sin and the impact it has on them.  Sin spiritually blinds.  When the eye becomes focused on self and carnal things, there is no eternal viewpoint or focus on the eternal.  There is no keeping one's eye on Christ.  </a:t>
            </a:r>
          </a:p>
          <a:p>
            <a:endParaRPr lang="en-US" altLang="en-US" dirty="0"/>
          </a:p>
        </p:txBody>
      </p:sp>
      <p:sp>
        <p:nvSpPr>
          <p:cNvPr id="133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0888" indent="-288925">
              <a:defRPr sz="2400">
                <a:solidFill>
                  <a:schemeClr val="tx1"/>
                </a:solidFill>
                <a:latin typeface="Times New Roman" panose="02020603050405020304" pitchFamily="18" charset="0"/>
              </a:defRPr>
            </a:lvl2pPr>
            <a:lvl3pPr marL="1155700" indent="-230188">
              <a:defRPr sz="2400">
                <a:solidFill>
                  <a:schemeClr val="tx1"/>
                </a:solidFill>
                <a:latin typeface="Times New Roman" panose="02020603050405020304" pitchFamily="18" charset="0"/>
              </a:defRPr>
            </a:lvl3pPr>
            <a:lvl4pPr marL="1619250" indent="-230188">
              <a:defRPr sz="2400">
                <a:solidFill>
                  <a:schemeClr val="tx1"/>
                </a:solidFill>
                <a:latin typeface="Times New Roman" panose="02020603050405020304" pitchFamily="18" charset="0"/>
              </a:defRPr>
            </a:lvl4pPr>
            <a:lvl5pPr marL="2081213" indent="-230188">
              <a:defRPr sz="2400">
                <a:solidFill>
                  <a:schemeClr val="tx1"/>
                </a:solidFill>
                <a:latin typeface="Times New Roman" panose="02020603050405020304" pitchFamily="18" charset="0"/>
              </a:defRPr>
            </a:lvl5pPr>
            <a:lvl6pPr marL="2538413" indent="-230188" eaLnBrk="0" fontAlgn="base" hangingPunct="0">
              <a:spcBef>
                <a:spcPct val="0"/>
              </a:spcBef>
              <a:spcAft>
                <a:spcPct val="0"/>
              </a:spcAft>
              <a:defRPr sz="2400">
                <a:solidFill>
                  <a:schemeClr val="tx1"/>
                </a:solidFill>
                <a:latin typeface="Times New Roman" panose="02020603050405020304" pitchFamily="18" charset="0"/>
              </a:defRPr>
            </a:lvl6pPr>
            <a:lvl7pPr marL="2995613" indent="-230188" eaLnBrk="0" fontAlgn="base" hangingPunct="0">
              <a:spcBef>
                <a:spcPct val="0"/>
              </a:spcBef>
              <a:spcAft>
                <a:spcPct val="0"/>
              </a:spcAft>
              <a:defRPr sz="2400">
                <a:solidFill>
                  <a:schemeClr val="tx1"/>
                </a:solidFill>
                <a:latin typeface="Times New Roman" panose="02020603050405020304" pitchFamily="18" charset="0"/>
              </a:defRPr>
            </a:lvl7pPr>
            <a:lvl8pPr marL="3452813" indent="-230188" eaLnBrk="0" fontAlgn="base" hangingPunct="0">
              <a:spcBef>
                <a:spcPct val="0"/>
              </a:spcBef>
              <a:spcAft>
                <a:spcPct val="0"/>
              </a:spcAft>
              <a:defRPr sz="2400">
                <a:solidFill>
                  <a:schemeClr val="tx1"/>
                </a:solidFill>
                <a:latin typeface="Times New Roman" panose="02020603050405020304" pitchFamily="18" charset="0"/>
              </a:defRPr>
            </a:lvl8pPr>
            <a:lvl9pPr marL="3910013"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D46EE17E-E267-4A11-B705-18DA6B50CA4A}" type="slidenum">
              <a:rPr lang="en-US" altLang="en-US" sz="1200" smtClean="0"/>
              <a:pPr/>
              <a:t>6</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sz="1600" b="1"/>
              <a:t>Spiritual blindness</a:t>
            </a:r>
            <a:r>
              <a:rPr lang="en-US" altLang="en-US" sz="1600"/>
              <a:t> is the inability to comprehend spiritual truths.  </a:t>
            </a:r>
          </a:p>
          <a:p>
            <a:pPr>
              <a:buFontTx/>
              <a:buChar char="•"/>
            </a:pPr>
            <a:r>
              <a:rPr lang="en-US" altLang="en-US" sz="1600"/>
              <a:t>The eyes are indeed useless when the mind is blind.  </a:t>
            </a:r>
          </a:p>
          <a:p>
            <a:pPr>
              <a:buFontTx/>
              <a:buChar char="•"/>
            </a:pPr>
            <a:r>
              <a:rPr lang="en-US" altLang="en-US" sz="1600"/>
              <a:t>Mathematician and theologian Blaise Pascal of the 1600s expressed it this way, “In faith there is enough light for those who want to believe and enough shadows to blind those who don’t.”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sz="1600"/>
              <a:t>Jesus helps one see the relationship between sight, faith, and spiritual blindness.  </a:t>
            </a:r>
          </a:p>
          <a:p>
            <a:pPr>
              <a:buFontTx/>
              <a:buChar char="•"/>
            </a:pPr>
            <a:r>
              <a:rPr lang="en-US" altLang="en-US" sz="1600"/>
              <a:t>In John 9:39-21, Jesus taught “For judgment I am come into this world, that they which see not might see; and that they which see might be made blind.  And </a:t>
            </a:r>
            <a:r>
              <a:rPr lang="en-US" altLang="en-US" sz="1600" i="1"/>
              <a:t>some</a:t>
            </a:r>
            <a:r>
              <a:rPr lang="en-US" altLang="en-US" sz="1600"/>
              <a:t> of the Pharisees which were with him heard these words, and said unto him, Are we blind also?  Jesus said unto them, If ye were blind, ye should have no sin:  but now ye say, We see; therefore your sin remaineth.”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a:t>This relationship was also noted in Isaiah 42:16-20:  “And I will bring the blind by a way </a:t>
            </a:r>
            <a:r>
              <a:rPr lang="en-US" altLang="en-US" sz="1600" i="1"/>
              <a:t>that</a:t>
            </a:r>
            <a:r>
              <a:rPr lang="en-US" altLang="en-US" sz="1600"/>
              <a:t> they knew not; I will lead them in paths </a:t>
            </a:r>
            <a:r>
              <a:rPr lang="en-US" altLang="en-US" sz="1600" i="1"/>
              <a:t>that</a:t>
            </a:r>
            <a:r>
              <a:rPr lang="en-US" altLang="en-US" sz="1600"/>
              <a:t> they have not known:  I will make darkness light before them, and crooked things straight.  These things will I do unto them, and not forsake them.  They shall be turned back, they shall be greatly ashamed, that trust in graven images, that say to the molten images, Ye </a:t>
            </a:r>
            <a:r>
              <a:rPr lang="en-US" altLang="en-US" sz="1600" i="1"/>
              <a:t>are</a:t>
            </a:r>
            <a:r>
              <a:rPr lang="en-US" altLang="en-US" sz="1600"/>
              <a:t> our gods.  Hear, ye deaf; and look, ye blind, that ye may see.  Who </a:t>
            </a:r>
            <a:r>
              <a:rPr lang="en-US" altLang="en-US" sz="1600" i="1"/>
              <a:t>is</a:t>
            </a:r>
            <a:r>
              <a:rPr lang="en-US" altLang="en-US" sz="1600"/>
              <a:t> blind, but my servant?  or deaf, as my messenger </a:t>
            </a:r>
            <a:r>
              <a:rPr lang="en-US" altLang="en-US" sz="1600" i="1"/>
              <a:t>that</a:t>
            </a:r>
            <a:r>
              <a:rPr lang="en-US" altLang="en-US" sz="1600"/>
              <a:t> I sent?  who </a:t>
            </a:r>
            <a:r>
              <a:rPr lang="en-US" altLang="en-US" sz="1600" i="1"/>
              <a:t>is</a:t>
            </a:r>
            <a:r>
              <a:rPr lang="en-US" altLang="en-US" sz="1600"/>
              <a:t> blind as </a:t>
            </a:r>
            <a:r>
              <a:rPr lang="en-US" altLang="en-US" sz="1600" i="1"/>
              <a:t>he that is</a:t>
            </a:r>
            <a:r>
              <a:rPr lang="en-US" altLang="en-US" sz="1600"/>
              <a:t> perfect, and blind as the LORD'S servant?  Seeing many things, but thou observest not; opening the ears, but he heareth not.”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ltGray">
          <a:xfrm>
            <a:off x="0" y="0"/>
            <a:ext cx="1100138" cy="6858000"/>
          </a:xfrm>
          <a:prstGeom prst="rect">
            <a:avLst/>
          </a:prstGeom>
          <a:solidFill>
            <a:schemeClr val="tx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a:p>
        </p:txBody>
      </p:sp>
      <p:sp>
        <p:nvSpPr>
          <p:cNvPr id="5" name="Rectangle 4"/>
          <p:cNvSpPr>
            <a:spLocks noChangeArrowheads="1"/>
          </p:cNvSpPr>
          <p:nvPr/>
        </p:nvSpPr>
        <p:spPr bwMode="ltGray">
          <a:xfrm>
            <a:off x="0" y="3543300"/>
            <a:ext cx="4457700" cy="122238"/>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a:p>
        </p:txBody>
      </p:sp>
      <p:sp>
        <p:nvSpPr>
          <p:cNvPr id="29699" name="Rectangle 3"/>
          <p:cNvSpPr>
            <a:spLocks noGrp="1" noChangeArrowheads="1"/>
          </p:cNvSpPr>
          <p:nvPr>
            <p:ph type="ctrTitle"/>
          </p:nvPr>
        </p:nvSpPr>
        <p:spPr>
          <a:xfrm>
            <a:off x="914400" y="2133600"/>
            <a:ext cx="10363200" cy="1143000"/>
          </a:xfrm>
        </p:spPr>
        <p:txBody>
          <a:bodyPr/>
          <a:lstStyle>
            <a:lvl1pPr>
              <a:defRPr/>
            </a:lvl1pPr>
          </a:lstStyle>
          <a:p>
            <a:pPr lvl="0"/>
            <a:r>
              <a:rPr lang="en-US" noProof="0"/>
              <a:t>Click to edit Master title style</a:t>
            </a:r>
          </a:p>
        </p:txBody>
      </p:sp>
      <p:sp>
        <p:nvSpPr>
          <p:cNvPr id="29700" name="Rectangle 4"/>
          <p:cNvSpPr>
            <a:spLocks noGrp="1" noChangeArrowheads="1"/>
          </p:cNvSpPr>
          <p:nvPr>
            <p:ph type="subTitle" idx="1"/>
          </p:nvPr>
        </p:nvSpPr>
        <p:spPr>
          <a:xfrm>
            <a:off x="1930400" y="3886200"/>
            <a:ext cx="8534400" cy="1752600"/>
          </a:xfrm>
        </p:spPr>
        <p:txBody>
          <a:bodyPr/>
          <a:lstStyle>
            <a:lvl1pPr marL="0" indent="0" algn="ctr">
              <a:buFont typeface="Monotype Sorts" pitchFamily="2" charset="2"/>
              <a:buNone/>
              <a:defRPr/>
            </a:lvl1pPr>
          </a:lstStyle>
          <a:p>
            <a:pPr lvl="0"/>
            <a:r>
              <a:rPr lang="en-US" noProof="0"/>
              <a:t>Click to edit Master subtitle style</a:t>
            </a:r>
          </a:p>
        </p:txBody>
      </p:sp>
      <p:sp>
        <p:nvSpPr>
          <p:cNvPr id="6" name="Date Placeholder 5"/>
          <p:cNvSpPr>
            <a:spLocks noGrp="1" noChangeArrowheads="1"/>
          </p:cNvSpPr>
          <p:nvPr>
            <p:ph type="dt" sz="half" idx="10"/>
          </p:nvPr>
        </p:nvSpPr>
        <p:spPr/>
        <p:txBody>
          <a:bodyPr/>
          <a:lstStyle>
            <a:lvl1pPr>
              <a:defRPr>
                <a:solidFill>
                  <a:srgbClr val="CCECFF"/>
                </a:solidFill>
              </a:defRPr>
            </a:lvl1pPr>
          </a:lstStyle>
          <a:p>
            <a:pPr>
              <a:defRPr/>
            </a:pPr>
            <a:endParaRPr lang="en-US"/>
          </a:p>
        </p:txBody>
      </p:sp>
      <p:sp>
        <p:nvSpPr>
          <p:cNvPr id="7" name="Footer Placeholder 6"/>
          <p:cNvSpPr>
            <a:spLocks noGrp="1" noChangeArrowheads="1"/>
          </p:cNvSpPr>
          <p:nvPr>
            <p:ph type="ftr" sz="quarter" idx="11"/>
          </p:nvPr>
        </p:nvSpPr>
        <p:spPr/>
        <p:txBody>
          <a:bodyPr/>
          <a:lstStyle>
            <a:lvl1pPr>
              <a:defRPr>
                <a:solidFill>
                  <a:srgbClr val="CCECFF"/>
                </a:solidFill>
              </a:defRPr>
            </a:lvl1pPr>
          </a:lstStyle>
          <a:p>
            <a:pPr>
              <a:defRPr/>
            </a:pPr>
            <a:endParaRPr lang="en-US"/>
          </a:p>
        </p:txBody>
      </p:sp>
      <p:sp>
        <p:nvSpPr>
          <p:cNvPr id="8" name="Slide Number Placeholder 7"/>
          <p:cNvSpPr>
            <a:spLocks noGrp="1" noChangeArrowheads="1"/>
          </p:cNvSpPr>
          <p:nvPr>
            <p:ph type="sldNum" sz="quarter" idx="12"/>
          </p:nvPr>
        </p:nvSpPr>
        <p:spPr/>
        <p:txBody>
          <a:bodyPr/>
          <a:lstStyle>
            <a:lvl1pPr>
              <a:defRPr>
                <a:solidFill>
                  <a:srgbClr val="CCECFF"/>
                </a:solidFill>
              </a:defRPr>
            </a:lvl1pPr>
          </a:lstStyle>
          <a:p>
            <a:pPr>
              <a:defRPr/>
            </a:pPr>
            <a:fld id="{876112BA-C3EE-4674-A6DC-9C998E469596}" type="slidenum">
              <a:rPr lang="en-US" altLang="en-US"/>
              <a:pPr>
                <a:defRPr/>
              </a:pPr>
              <a:t>‹#›</a:t>
            </a:fld>
            <a:endParaRPr lang="en-US" altLang="en-US"/>
          </a:p>
        </p:txBody>
      </p:sp>
    </p:spTree>
    <p:extLst>
      <p:ext uri="{BB962C8B-B14F-4D97-AF65-F5344CB8AC3E}">
        <p14:creationId xmlns:p14="http://schemas.microsoft.com/office/powerpoint/2010/main" val="272699371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2500"/>
                            </p:stCondLst>
                            <p:childTnLst>
                              <p:par>
                                <p:cTn id="9" presetID="22" presetClass="entr" presetSubtype="2" fill="hold" grpId="0" nodeType="afterEffect">
                                  <p:stCondLst>
                                    <p:cond delay="300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C80A51C-AC97-4131-BDE4-BA4F3A53C847}" type="slidenum">
              <a:rPr lang="en-US" altLang="en-US"/>
              <a:pPr>
                <a:defRPr/>
              </a:pPr>
              <a:t>‹#›</a:t>
            </a:fld>
            <a:endParaRPr lang="en-US" altLang="en-US"/>
          </a:p>
        </p:txBody>
      </p:sp>
    </p:spTree>
    <p:extLst>
      <p:ext uri="{BB962C8B-B14F-4D97-AF65-F5344CB8AC3E}">
        <p14:creationId xmlns:p14="http://schemas.microsoft.com/office/powerpoint/2010/main" val="141510433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34400" y="457200"/>
            <a:ext cx="27432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457200"/>
            <a:ext cx="80264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717A0D-CB32-4809-AC21-9BE72CFE5EB4}" type="slidenum">
              <a:rPr lang="en-US" altLang="en-US"/>
              <a:pPr>
                <a:defRPr/>
              </a:pPr>
              <a:t>‹#›</a:t>
            </a:fld>
            <a:endParaRPr lang="en-US" altLang="en-US"/>
          </a:p>
        </p:txBody>
      </p:sp>
    </p:spTree>
    <p:extLst>
      <p:ext uri="{BB962C8B-B14F-4D97-AF65-F5344CB8AC3E}">
        <p14:creationId xmlns:p14="http://schemas.microsoft.com/office/powerpoint/2010/main" val="867191785"/>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CAE4729-8972-41FF-8643-774202FC834E}" type="slidenum">
              <a:rPr lang="en-US" altLang="en-US"/>
              <a:pPr>
                <a:defRPr/>
              </a:pPr>
              <a:t>‹#›</a:t>
            </a:fld>
            <a:endParaRPr lang="en-US" altLang="en-US"/>
          </a:p>
        </p:txBody>
      </p:sp>
    </p:spTree>
    <p:extLst>
      <p:ext uri="{BB962C8B-B14F-4D97-AF65-F5344CB8AC3E}">
        <p14:creationId xmlns:p14="http://schemas.microsoft.com/office/powerpoint/2010/main" val="2487213716"/>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CAB9BFD-8D56-4BA3-9C5D-67314E30E4DD}" type="slidenum">
              <a:rPr lang="en-US" altLang="en-US"/>
              <a:pPr>
                <a:defRPr/>
              </a:pPr>
              <a:t>‹#›</a:t>
            </a:fld>
            <a:endParaRPr lang="en-US" altLang="en-US"/>
          </a:p>
        </p:txBody>
      </p:sp>
    </p:spTree>
    <p:extLst>
      <p:ext uri="{BB962C8B-B14F-4D97-AF65-F5344CB8AC3E}">
        <p14:creationId xmlns:p14="http://schemas.microsoft.com/office/powerpoint/2010/main" val="1129041434"/>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431E44F-BDA5-407F-92F9-BF9ED4B7A33F}" type="slidenum">
              <a:rPr lang="en-US" altLang="en-US"/>
              <a:pPr>
                <a:defRPr/>
              </a:pPr>
              <a:t>‹#›</a:t>
            </a:fld>
            <a:endParaRPr lang="en-US" altLang="en-US"/>
          </a:p>
        </p:txBody>
      </p:sp>
    </p:spTree>
    <p:extLst>
      <p:ext uri="{BB962C8B-B14F-4D97-AF65-F5344CB8AC3E}">
        <p14:creationId xmlns:p14="http://schemas.microsoft.com/office/powerpoint/2010/main" val="1702106105"/>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DBA040C-9C64-4082-95C8-D7485184C2BB}" type="slidenum">
              <a:rPr lang="en-US" altLang="en-US"/>
              <a:pPr>
                <a:defRPr/>
              </a:pPr>
              <a:t>‹#›</a:t>
            </a:fld>
            <a:endParaRPr lang="en-US" altLang="en-US"/>
          </a:p>
        </p:txBody>
      </p:sp>
    </p:spTree>
    <p:extLst>
      <p:ext uri="{BB962C8B-B14F-4D97-AF65-F5344CB8AC3E}">
        <p14:creationId xmlns:p14="http://schemas.microsoft.com/office/powerpoint/2010/main" val="4055616013"/>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934E4D8-25B3-4D61-B9C2-7D931587BD54}" type="slidenum">
              <a:rPr lang="en-US" altLang="en-US"/>
              <a:pPr>
                <a:defRPr/>
              </a:pPr>
              <a:t>‹#›</a:t>
            </a:fld>
            <a:endParaRPr lang="en-US" altLang="en-US"/>
          </a:p>
        </p:txBody>
      </p:sp>
    </p:spTree>
    <p:extLst>
      <p:ext uri="{BB962C8B-B14F-4D97-AF65-F5344CB8AC3E}">
        <p14:creationId xmlns:p14="http://schemas.microsoft.com/office/powerpoint/2010/main" val="95777884"/>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72CEBC0-082A-4BBE-8A6E-FB4F6E6CD3C9}" type="slidenum">
              <a:rPr lang="en-US" altLang="en-US"/>
              <a:pPr>
                <a:defRPr/>
              </a:pPr>
              <a:t>‹#›</a:t>
            </a:fld>
            <a:endParaRPr lang="en-US" altLang="en-US"/>
          </a:p>
        </p:txBody>
      </p:sp>
    </p:spTree>
    <p:extLst>
      <p:ext uri="{BB962C8B-B14F-4D97-AF65-F5344CB8AC3E}">
        <p14:creationId xmlns:p14="http://schemas.microsoft.com/office/powerpoint/2010/main" val="3497695273"/>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421DDE7-B65B-41F5-9F9D-ACE235AD32D5}" type="slidenum">
              <a:rPr lang="en-US" altLang="en-US"/>
              <a:pPr>
                <a:defRPr/>
              </a:pPr>
              <a:t>‹#›</a:t>
            </a:fld>
            <a:endParaRPr lang="en-US" altLang="en-US"/>
          </a:p>
        </p:txBody>
      </p:sp>
    </p:spTree>
    <p:extLst>
      <p:ext uri="{BB962C8B-B14F-4D97-AF65-F5344CB8AC3E}">
        <p14:creationId xmlns:p14="http://schemas.microsoft.com/office/powerpoint/2010/main" val="312024364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15BC7BC-452A-45B1-B2EF-DB2F8E65A710}" type="slidenum">
              <a:rPr lang="en-US" altLang="en-US"/>
              <a:pPr>
                <a:defRPr/>
              </a:pPr>
              <a:t>‹#›</a:t>
            </a:fld>
            <a:endParaRPr lang="en-US" altLang="en-US"/>
          </a:p>
        </p:txBody>
      </p:sp>
    </p:spTree>
    <p:extLst>
      <p:ext uri="{BB962C8B-B14F-4D97-AF65-F5344CB8AC3E}">
        <p14:creationId xmlns:p14="http://schemas.microsoft.com/office/powerpoint/2010/main" val="2595289385"/>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558B622-F04D-4F41-B4B7-E8F8C51EC515}"/>
              </a:ext>
            </a:extLst>
          </p:cNvPr>
          <p:cNvSpPr>
            <a:spLocks noGrp="1" noChangeArrowheads="1"/>
          </p:cNvSpPr>
          <p:nvPr>
            <p:ph type="title"/>
          </p:nvPr>
        </p:nvSpPr>
        <p:spPr bwMode="auto">
          <a:xfrm>
            <a:off x="304800" y="457200"/>
            <a:ext cx="10363200" cy="1143000"/>
          </a:xfrm>
          <a:prstGeom prst="rect">
            <a:avLst/>
          </a:prstGeom>
          <a:noFill/>
          <a:ln>
            <a:noFill/>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28675" name="Rectangle 3">
            <a:extLst>
              <a:ext uri="{FF2B5EF4-FFF2-40B4-BE49-F238E27FC236}">
                <a16:creationId xmlns:a16="http://schemas.microsoft.com/office/drawing/2014/main" id="{8D3B0B0B-4005-42C9-898D-3D277485255F}"/>
              </a:ext>
            </a:extLst>
          </p:cNvPr>
          <p:cNvSpPr>
            <a:spLocks noGrp="1" noChangeArrowheads="1"/>
          </p:cNvSpPr>
          <p:nvPr>
            <p:ph type="body" idx="1"/>
          </p:nvPr>
        </p:nvSpPr>
        <p:spPr bwMode="auto">
          <a:xfrm>
            <a:off x="914400" y="1981200"/>
            <a:ext cx="10363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676" name="Rectangle 4">
            <a:extLst>
              <a:ext uri="{FF2B5EF4-FFF2-40B4-BE49-F238E27FC236}">
                <a16:creationId xmlns:a16="http://schemas.microsoft.com/office/drawing/2014/main" id="{8B639864-CD32-42C3-910A-E43F3DE8E581}"/>
              </a:ext>
            </a:extLst>
          </p:cNvPr>
          <p:cNvSpPr>
            <a:spLocks noGrp="1" noChangeArrowheads="1"/>
          </p:cNvSpPr>
          <p:nvPr>
            <p:ph type="dt" sz="half" idx="2"/>
          </p:nvPr>
        </p:nvSpPr>
        <p:spPr bwMode="auto">
          <a:xfrm>
            <a:off x="914400" y="6248400"/>
            <a:ext cx="2540000" cy="457200"/>
          </a:xfrm>
          <a:prstGeom prst="rect">
            <a:avLst/>
          </a:prstGeom>
          <a:noFill/>
          <a:ln>
            <a:noFill/>
          </a:ln>
        </p:spPr>
        <p:txBody>
          <a:bodyPr vert="horz" wrap="square" lIns="91440" tIns="45720" rIns="91440" bIns="45720" numCol="1" anchor="t" anchorCtr="0" compatLnSpc="1">
            <a:prstTxWarp prst="textNoShape">
              <a:avLst/>
            </a:prstTxWarp>
          </a:bodyPr>
          <a:lstStyle>
            <a:lvl1pPr>
              <a:spcBef>
                <a:spcPct val="50000"/>
              </a:spcBef>
              <a:defRPr sz="1400"/>
            </a:lvl1pPr>
          </a:lstStyle>
          <a:p>
            <a:pPr>
              <a:defRPr/>
            </a:pPr>
            <a:endParaRPr lang="en-US"/>
          </a:p>
        </p:txBody>
      </p:sp>
      <p:sp>
        <p:nvSpPr>
          <p:cNvPr id="28677" name="Rectangle 5">
            <a:extLst>
              <a:ext uri="{FF2B5EF4-FFF2-40B4-BE49-F238E27FC236}">
                <a16:creationId xmlns:a16="http://schemas.microsoft.com/office/drawing/2014/main" id="{7A666ADC-252E-414C-85B4-1A491612A92E}"/>
              </a:ext>
            </a:extLst>
          </p:cNvPr>
          <p:cNvSpPr>
            <a:spLocks noGrp="1" noChangeArrowheads="1"/>
          </p:cNvSpPr>
          <p:nvPr>
            <p:ph type="ftr" sz="quarter" idx="3"/>
          </p:nvPr>
        </p:nvSpPr>
        <p:spPr bwMode="auto">
          <a:xfrm>
            <a:off x="4165600" y="6248400"/>
            <a:ext cx="38608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spcBef>
                <a:spcPct val="50000"/>
              </a:spcBef>
              <a:defRPr sz="1400"/>
            </a:lvl1pPr>
          </a:lstStyle>
          <a:p>
            <a:pPr>
              <a:defRPr/>
            </a:pPr>
            <a:endParaRPr lang="en-US"/>
          </a:p>
        </p:txBody>
      </p:sp>
      <p:sp>
        <p:nvSpPr>
          <p:cNvPr id="28678" name="Rectangle 6">
            <a:extLst>
              <a:ext uri="{FF2B5EF4-FFF2-40B4-BE49-F238E27FC236}">
                <a16:creationId xmlns:a16="http://schemas.microsoft.com/office/drawing/2014/main" id="{1F432FCA-7DC4-4E19-BA45-9A41ED9940BE}"/>
              </a:ext>
            </a:extLst>
          </p:cNvPr>
          <p:cNvSpPr>
            <a:spLocks noGrp="1" noChangeArrowheads="1"/>
          </p:cNvSpPr>
          <p:nvPr>
            <p:ph type="sldNum" sz="quarter" idx="4"/>
          </p:nvPr>
        </p:nvSpPr>
        <p:spPr bwMode="auto">
          <a:xfrm>
            <a:off x="8737600" y="6248400"/>
            <a:ext cx="2540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spcBef>
                <a:spcPct val="50000"/>
              </a:spcBef>
              <a:defRPr sz="1400"/>
            </a:lvl1pPr>
          </a:lstStyle>
          <a:p>
            <a:pPr>
              <a:defRPr/>
            </a:pPr>
            <a:fld id="{B52A52A3-0CF8-41D4-BDF1-09FDB3E75A13}" type="slidenum">
              <a:rPr lang="en-US" altLang="en-US"/>
              <a:pPr>
                <a:defRPr/>
              </a:pPr>
              <a:t>‹#›</a:t>
            </a:fld>
            <a:endParaRPr lang="en-US" altLang="en-US"/>
          </a:p>
        </p:txBody>
      </p:sp>
      <p:sp>
        <p:nvSpPr>
          <p:cNvPr id="28679" name="Rectangle 7">
            <a:extLst>
              <a:ext uri="{FF2B5EF4-FFF2-40B4-BE49-F238E27FC236}">
                <a16:creationId xmlns:a16="http://schemas.microsoft.com/office/drawing/2014/main" id="{E63411B9-8B29-4986-AD70-ECF8AA83B7D4}"/>
              </a:ext>
            </a:extLst>
          </p:cNvPr>
          <p:cNvSpPr>
            <a:spLocks noChangeArrowheads="1"/>
          </p:cNvSpPr>
          <p:nvPr/>
        </p:nvSpPr>
        <p:spPr bwMode="gray">
          <a:xfrm>
            <a:off x="0" y="1638300"/>
            <a:ext cx="4457700" cy="122238"/>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a:p>
        </p:txBody>
      </p:sp>
    </p:spTree>
  </p:cSld>
  <p:clrMap bg1="dk2" tx1="lt1" bg2="dk1" tx2="lt2" accent1="accent1" accent2="accent2" accent3="accent3" accent4="accent4" accent5="accent5" accent6="accent6" hlink="hlink" folHlink="folHlink"/>
  <p:sldLayoutIdLst>
    <p:sldLayoutId id="2147483772"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3000"/>
                                  </p:stCondLst>
                                  <p:childTnLst>
                                    <p:set>
                                      <p:cBhvr>
                                        <p:cTn id="6" dur="1" fill="hold">
                                          <p:stCondLst>
                                            <p:cond delay="0"/>
                                          </p:stCondLst>
                                        </p:cTn>
                                        <p:tgtEl>
                                          <p:spTgt spid="28679"/>
                                        </p:tgtEl>
                                        <p:attrNameLst>
                                          <p:attrName>style.visibility</p:attrName>
                                        </p:attrNameLst>
                                      </p:cBhvr>
                                      <p:to>
                                        <p:strVal val="visible"/>
                                      </p:to>
                                    </p:set>
                                    <p:animEffect transition="in" filter="wipe(right)">
                                      <p:cBhvr>
                                        <p:cTn id="7" dur="500"/>
                                        <p:tgtEl>
                                          <p:spTgt spid="2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9" grpId="0" animBg="1"/>
    </p:bldLst>
  </p:timing>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folHlink"/>
        </a:buClr>
        <a:buSzPct val="75000"/>
        <a:buFont typeface="Monotype Sort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Monotype Sorts" pitchFamily="2" charset="2"/>
        <a:buChar char="n"/>
        <a:defRPr kumimoji="1"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2.w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905C-18F8-46D1-A1D3-F57DC460145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ADA44BA-D71B-47CD-BF3B-BE92B0336875}"/>
              </a:ext>
            </a:extLst>
          </p:cNvPr>
          <p:cNvSpPr>
            <a:spLocks noGrp="1"/>
          </p:cNvSpPr>
          <p:nvPr>
            <p:ph type="subTitle" idx="1"/>
          </p:nvPr>
        </p:nvSpPr>
        <p:spPr/>
        <p:txBody>
          <a:bodyPr/>
          <a:lstStyle/>
          <a:p>
            <a:endParaRPr lang="en-US"/>
          </a:p>
        </p:txBody>
      </p:sp>
      <p:pic>
        <p:nvPicPr>
          <p:cNvPr id="66562" name="Picture 9">
            <a:extLst>
              <a:ext uri="{FF2B5EF4-FFF2-40B4-BE49-F238E27FC236}">
                <a16:creationId xmlns:a16="http://schemas.microsoft.com/office/drawing/2014/main" id="{CEAF0474-2DED-44B4-853C-4629A1B7C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 y="-24063"/>
            <a:ext cx="12200021" cy="70056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logo&#10;&#10;Description automatically generated">
            <a:extLst>
              <a:ext uri="{FF2B5EF4-FFF2-40B4-BE49-F238E27FC236}">
                <a16:creationId xmlns:a16="http://schemas.microsoft.com/office/drawing/2014/main" id="{31514EE9-C559-431C-A4E6-7B976AF7EE0C}"/>
              </a:ext>
            </a:extLst>
          </p:cNvPr>
          <p:cNvPicPr/>
          <p:nvPr/>
        </p:nvPicPr>
        <p:blipFill rotWithShape="1">
          <a:blip r:embed="rId4">
            <a:extLst>
              <a:ext uri="{28A0092B-C50C-407E-A947-70E740481C1C}">
                <a14:useLocalDpi xmlns:a14="http://schemas.microsoft.com/office/drawing/2010/main" val="0"/>
              </a:ext>
            </a:extLst>
          </a:blip>
          <a:srcRect/>
          <a:stretch/>
        </p:blipFill>
        <p:spPr bwMode="auto">
          <a:xfrm>
            <a:off x="4778491" y="790826"/>
            <a:ext cx="2626995" cy="19145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1742990"/>
      </p:ext>
    </p:ext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80D397B-0D62-46D7-8508-89F0E65E5F85}"/>
              </a:ext>
            </a:extLst>
          </p:cNvPr>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6600" b="1" dirty="0">
                <a:effectLst>
                  <a:outerShdw blurRad="38100" dist="38100" dir="2700000" algn="tl">
                    <a:srgbClr val="000000">
                      <a:alpha val="43137"/>
                    </a:srgbClr>
                  </a:outerShdw>
                </a:effectLst>
              </a:rPr>
              <a:t>Spiritual Blindness</a:t>
            </a:r>
          </a:p>
        </p:txBody>
      </p:sp>
      <p:sp>
        <p:nvSpPr>
          <p:cNvPr id="20483" name="Rectangle 3">
            <a:extLst>
              <a:ext uri="{FF2B5EF4-FFF2-40B4-BE49-F238E27FC236}">
                <a16:creationId xmlns:a16="http://schemas.microsoft.com/office/drawing/2014/main" id="{9A7BF82C-8BC3-424D-BE76-EE0152329D8E}"/>
              </a:ext>
            </a:extLst>
          </p:cNvPr>
          <p:cNvSpPr>
            <a:spLocks noGrp="1" noChangeArrowheads="1"/>
          </p:cNvSpPr>
          <p:nvPr>
            <p:ph idx="1"/>
          </p:nvPr>
        </p:nvSpPr>
        <p:spPr>
          <a:xfrm>
            <a:off x="152400" y="1905000"/>
            <a:ext cx="11811000" cy="495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defRPr/>
            </a:pPr>
            <a:r>
              <a:rPr lang="en-US" altLang="en-US" b="1" dirty="0">
                <a:effectLst>
                  <a:outerShdw blurRad="38100" dist="38100" dir="2700000" algn="tl">
                    <a:srgbClr val="000000">
                      <a:alpha val="43137"/>
                    </a:srgbClr>
                  </a:outerShdw>
                </a:effectLst>
              </a:rPr>
              <a:t>Paul identified spiritual blindness in Ephesians 4:17-19 as when one’s mind is darkened when he wrote, “This I say therefore, and testify in the Lord, that ye henceforth walk not as other Gentiles walk, in the vanity of their mind, Having the understanding darkened, being alienated from the life of God through the ignorance that is in them, because of the blindness of their heart: Who being past feeling have given themselves over unto lasciviousness, to work all uncleanness with greediness.” </a:t>
            </a:r>
          </a:p>
          <a:p>
            <a:pPr>
              <a:lnSpc>
                <a:spcPct val="90000"/>
              </a:lnSpc>
              <a:defRPr/>
            </a:pPr>
            <a:endParaRPr lang="en-US" altLang="en-US" b="1" dirty="0">
              <a:effectLst>
                <a:outerShdw blurRad="38100" dist="38100" dir="2700000" algn="tl">
                  <a:srgbClr val="000000">
                    <a:alpha val="43137"/>
                  </a:srgbClr>
                </a:outerShdw>
              </a:effectLst>
            </a:endParaRPr>
          </a:p>
        </p:txBody>
      </p:sp>
      <p:pic>
        <p:nvPicPr>
          <p:cNvPr id="4" name="Picture 3" descr="A close up of a logo&#10;&#10;Description automatically generated">
            <a:extLst>
              <a:ext uri="{FF2B5EF4-FFF2-40B4-BE49-F238E27FC236}">
                <a16:creationId xmlns:a16="http://schemas.microsoft.com/office/drawing/2014/main" id="{C5969597-C636-4AFF-8002-994A48879452}"/>
              </a:ext>
            </a:extLst>
          </p:cNvPr>
          <p:cNvPicPr/>
          <p:nvPr/>
        </p:nvPicPr>
        <p:blipFill rotWithShape="1">
          <a:blip r:embed="rId3">
            <a:extLst>
              <a:ext uri="{28A0092B-C50C-407E-A947-70E740481C1C}">
                <a14:useLocalDpi xmlns:a14="http://schemas.microsoft.com/office/drawing/2010/main" val="0"/>
              </a:ext>
            </a:extLst>
          </a:blip>
          <a:srcRect/>
          <a:stretch/>
        </p:blipFill>
        <p:spPr bwMode="auto">
          <a:xfrm>
            <a:off x="9829800" y="18549"/>
            <a:ext cx="2362200" cy="1734051"/>
          </a:xfrm>
          <a:prstGeom prst="rect">
            <a:avLst/>
          </a:prstGeom>
          <a:ln>
            <a:noFill/>
          </a:ln>
          <a:extLst>
            <a:ext uri="{53640926-AAD7-44D8-BBD7-CCE9431645EC}">
              <a14:shadowObscured xmlns:a14="http://schemas.microsoft.com/office/drawing/2010/main"/>
            </a:ext>
          </a:extLst>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1A92834-0623-46C8-9F81-BCD8B95CA4B2}"/>
              </a:ext>
            </a:extLst>
          </p:cNvPr>
          <p:cNvSpPr>
            <a:spLocks noGrp="1" noChangeArrowheads="1"/>
          </p:cNvSpPr>
          <p:nvPr>
            <p:ph type="title"/>
          </p:nvPr>
        </p:nvSpPr>
        <p:spPr>
          <a:xfrm>
            <a:off x="-152400" y="76200"/>
            <a:ext cx="12344400" cy="114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6600" b="1" dirty="0">
                <a:effectLst>
                  <a:outerShdw blurRad="38100" dist="38100" dir="2700000" algn="tl">
                    <a:srgbClr val="000000">
                      <a:alpha val="43137"/>
                    </a:srgbClr>
                  </a:outerShdw>
                </a:effectLst>
              </a:rPr>
              <a:t>Spiritual Blindness</a:t>
            </a:r>
          </a:p>
        </p:txBody>
      </p:sp>
      <p:sp>
        <p:nvSpPr>
          <p:cNvPr id="22531" name="Rectangle 3">
            <a:extLst>
              <a:ext uri="{FF2B5EF4-FFF2-40B4-BE49-F238E27FC236}">
                <a16:creationId xmlns:a16="http://schemas.microsoft.com/office/drawing/2014/main" id="{80BD8704-169A-4ABE-B180-8D92E738065A}"/>
              </a:ext>
            </a:extLst>
          </p:cNvPr>
          <p:cNvSpPr>
            <a:spLocks noGrp="1" noChangeArrowheads="1"/>
          </p:cNvSpPr>
          <p:nvPr>
            <p:ph idx="1"/>
          </p:nvPr>
        </p:nvSpPr>
        <p:spPr>
          <a:xfrm>
            <a:off x="0" y="1752600"/>
            <a:ext cx="12039600" cy="495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r>
              <a:rPr lang="en-US" altLang="en-US" sz="2700" b="1" dirty="0">
                <a:effectLst>
                  <a:outerShdw blurRad="38100" dist="38100" dir="2700000" algn="tl">
                    <a:srgbClr val="000000">
                      <a:alpha val="43137"/>
                    </a:srgbClr>
                  </a:outerShdw>
                </a:effectLst>
              </a:rPr>
              <a:t>Many remain spiritually blind despite Jesus wanting to give them their sight.  </a:t>
            </a:r>
          </a:p>
          <a:p>
            <a:pPr>
              <a:lnSpc>
                <a:spcPct val="80000"/>
              </a:lnSpc>
              <a:defRPr/>
            </a:pPr>
            <a:r>
              <a:rPr lang="en-US" altLang="en-US" sz="2700" b="1" dirty="0">
                <a:effectLst>
                  <a:outerShdw blurRad="38100" dist="38100" dir="2700000" algn="tl">
                    <a:srgbClr val="000000">
                      <a:alpha val="43137"/>
                    </a:srgbClr>
                  </a:outerShdw>
                </a:effectLst>
              </a:rPr>
              <a:t>Jesus (quoting Isaiah) taught in Matthew 13:14-16, “For this people's heart is waxed gross, and </a:t>
            </a:r>
            <a:r>
              <a:rPr lang="en-US" altLang="en-US" sz="2700" b="1" i="1" dirty="0">
                <a:effectLst>
                  <a:outerShdw blurRad="38100" dist="38100" dir="2700000" algn="tl">
                    <a:srgbClr val="000000">
                      <a:alpha val="43137"/>
                    </a:srgbClr>
                  </a:outerShdw>
                </a:effectLst>
              </a:rPr>
              <a:t>their</a:t>
            </a:r>
            <a:r>
              <a:rPr lang="en-US" altLang="en-US" sz="2700" b="1" dirty="0">
                <a:effectLst>
                  <a:outerShdw blurRad="38100" dist="38100" dir="2700000" algn="tl">
                    <a:srgbClr val="000000">
                      <a:alpha val="43137"/>
                    </a:srgbClr>
                  </a:outerShdw>
                </a:effectLst>
              </a:rPr>
              <a:t> ears are dull of hearing, and their eyes they have closed; lest at any time they should see with </a:t>
            </a:r>
            <a:r>
              <a:rPr lang="en-US" altLang="en-US" sz="2700" b="1" i="1" dirty="0">
                <a:effectLst>
                  <a:outerShdw blurRad="38100" dist="38100" dir="2700000" algn="tl">
                    <a:srgbClr val="000000">
                      <a:alpha val="43137"/>
                    </a:srgbClr>
                  </a:outerShdw>
                </a:effectLst>
              </a:rPr>
              <a:t>their</a:t>
            </a:r>
            <a:r>
              <a:rPr lang="en-US" altLang="en-US" sz="2700" b="1" dirty="0">
                <a:effectLst>
                  <a:outerShdw blurRad="38100" dist="38100" dir="2700000" algn="tl">
                    <a:srgbClr val="000000">
                      <a:alpha val="43137"/>
                    </a:srgbClr>
                  </a:outerShdw>
                </a:effectLst>
              </a:rPr>
              <a:t> eyes, and hear with </a:t>
            </a:r>
            <a:r>
              <a:rPr lang="en-US" altLang="en-US" sz="2700" b="1" i="1" dirty="0">
                <a:effectLst>
                  <a:outerShdw blurRad="38100" dist="38100" dir="2700000" algn="tl">
                    <a:srgbClr val="000000">
                      <a:alpha val="43137"/>
                    </a:srgbClr>
                  </a:outerShdw>
                </a:effectLst>
              </a:rPr>
              <a:t>their</a:t>
            </a:r>
            <a:r>
              <a:rPr lang="en-US" altLang="en-US" sz="2700" b="1" dirty="0">
                <a:effectLst>
                  <a:outerShdw blurRad="38100" dist="38100" dir="2700000" algn="tl">
                    <a:srgbClr val="000000">
                      <a:alpha val="43137"/>
                    </a:srgbClr>
                  </a:outerShdw>
                </a:effectLst>
              </a:rPr>
              <a:t> ears, and should understand with </a:t>
            </a:r>
            <a:r>
              <a:rPr lang="en-US" altLang="en-US" sz="2700" b="1" i="1" dirty="0">
                <a:effectLst>
                  <a:outerShdw blurRad="38100" dist="38100" dir="2700000" algn="tl">
                    <a:srgbClr val="000000">
                      <a:alpha val="43137"/>
                    </a:srgbClr>
                  </a:outerShdw>
                </a:effectLst>
              </a:rPr>
              <a:t>their</a:t>
            </a:r>
            <a:r>
              <a:rPr lang="en-US" altLang="en-US" sz="2700" b="1" dirty="0">
                <a:effectLst>
                  <a:outerShdw blurRad="38100" dist="38100" dir="2700000" algn="tl">
                    <a:srgbClr val="000000">
                      <a:alpha val="43137"/>
                    </a:srgbClr>
                  </a:outerShdw>
                </a:effectLst>
              </a:rPr>
              <a:t> heart, and should be converted, and I should heal them. But blessed </a:t>
            </a:r>
            <a:r>
              <a:rPr lang="en-US" altLang="en-US" sz="2700" b="1" i="1" dirty="0">
                <a:effectLst>
                  <a:outerShdw blurRad="38100" dist="38100" dir="2700000" algn="tl">
                    <a:srgbClr val="000000">
                      <a:alpha val="43137"/>
                    </a:srgbClr>
                  </a:outerShdw>
                </a:effectLst>
              </a:rPr>
              <a:t>are</a:t>
            </a:r>
            <a:r>
              <a:rPr lang="en-US" altLang="en-US" sz="2700" b="1" dirty="0">
                <a:effectLst>
                  <a:outerShdw blurRad="38100" dist="38100" dir="2700000" algn="tl">
                    <a:srgbClr val="000000">
                      <a:alpha val="43137"/>
                    </a:srgbClr>
                  </a:outerShdw>
                </a:effectLst>
              </a:rPr>
              <a:t> your eyes, for they see: and your ears, for they hear. For verily I say unto you, That many prophets and righteous </a:t>
            </a:r>
            <a:r>
              <a:rPr lang="en-US" altLang="en-US" sz="2700" b="1" i="1" dirty="0">
                <a:effectLst>
                  <a:outerShdw blurRad="38100" dist="38100" dir="2700000" algn="tl">
                    <a:srgbClr val="000000">
                      <a:alpha val="43137"/>
                    </a:srgbClr>
                  </a:outerShdw>
                </a:effectLst>
              </a:rPr>
              <a:t>men</a:t>
            </a:r>
            <a:r>
              <a:rPr lang="en-US" altLang="en-US" sz="2700" b="1" dirty="0">
                <a:effectLst>
                  <a:outerShdw blurRad="38100" dist="38100" dir="2700000" algn="tl">
                    <a:srgbClr val="000000">
                      <a:alpha val="43137"/>
                    </a:srgbClr>
                  </a:outerShdw>
                </a:effectLst>
              </a:rPr>
              <a:t> have desired to see </a:t>
            </a:r>
            <a:r>
              <a:rPr lang="en-US" altLang="en-US" sz="2700" b="1" i="1" dirty="0">
                <a:effectLst>
                  <a:outerShdw blurRad="38100" dist="38100" dir="2700000" algn="tl">
                    <a:srgbClr val="000000">
                      <a:alpha val="43137"/>
                    </a:srgbClr>
                  </a:outerShdw>
                </a:effectLst>
              </a:rPr>
              <a:t>those things</a:t>
            </a:r>
            <a:r>
              <a:rPr lang="en-US" altLang="en-US" sz="2700" b="1" dirty="0">
                <a:effectLst>
                  <a:outerShdw blurRad="38100" dist="38100" dir="2700000" algn="tl">
                    <a:srgbClr val="000000">
                      <a:alpha val="43137"/>
                    </a:srgbClr>
                  </a:outerShdw>
                </a:effectLst>
              </a:rPr>
              <a:t> which ye see, and have not seen </a:t>
            </a:r>
            <a:r>
              <a:rPr lang="en-US" altLang="en-US" sz="2700" b="1" i="1" dirty="0">
                <a:effectLst>
                  <a:outerShdw blurRad="38100" dist="38100" dir="2700000" algn="tl">
                    <a:srgbClr val="000000">
                      <a:alpha val="43137"/>
                    </a:srgbClr>
                  </a:outerShdw>
                </a:effectLst>
              </a:rPr>
              <a:t>them</a:t>
            </a:r>
            <a:r>
              <a:rPr lang="en-US" altLang="en-US" sz="2700" b="1" dirty="0">
                <a:effectLst>
                  <a:outerShdw blurRad="38100" dist="38100" dir="2700000" algn="tl">
                    <a:srgbClr val="000000">
                      <a:alpha val="43137"/>
                    </a:srgbClr>
                  </a:outerShdw>
                </a:effectLst>
              </a:rPr>
              <a:t>; and to hear </a:t>
            </a:r>
            <a:r>
              <a:rPr lang="en-US" altLang="en-US" sz="2700" b="1" i="1" dirty="0">
                <a:effectLst>
                  <a:outerShdw blurRad="38100" dist="38100" dir="2700000" algn="tl">
                    <a:srgbClr val="000000">
                      <a:alpha val="43137"/>
                    </a:srgbClr>
                  </a:outerShdw>
                </a:effectLst>
              </a:rPr>
              <a:t>those things</a:t>
            </a:r>
            <a:r>
              <a:rPr lang="en-US" altLang="en-US" sz="2700" b="1" dirty="0">
                <a:effectLst>
                  <a:outerShdw blurRad="38100" dist="38100" dir="2700000" algn="tl">
                    <a:srgbClr val="000000">
                      <a:alpha val="43137"/>
                    </a:srgbClr>
                  </a:outerShdw>
                </a:effectLst>
              </a:rPr>
              <a:t> which ye hear, and have not heard </a:t>
            </a:r>
            <a:r>
              <a:rPr lang="en-US" altLang="en-US" sz="2700" b="1" i="1" dirty="0">
                <a:effectLst>
                  <a:outerShdw blurRad="38100" dist="38100" dir="2700000" algn="tl">
                    <a:srgbClr val="000000">
                      <a:alpha val="43137"/>
                    </a:srgbClr>
                  </a:outerShdw>
                </a:effectLst>
              </a:rPr>
              <a:t>them</a:t>
            </a:r>
            <a:r>
              <a:rPr lang="en-US" altLang="en-US" sz="2700" b="1" dirty="0">
                <a:effectLst>
                  <a:outerShdw blurRad="38100" dist="38100" dir="2700000" algn="tl">
                    <a:srgbClr val="000000">
                      <a:alpha val="43137"/>
                    </a:srgbClr>
                  </a:outerShdw>
                </a:effectLst>
              </a:rPr>
              <a:t>.” </a:t>
            </a:r>
          </a:p>
          <a:p>
            <a:pPr>
              <a:lnSpc>
                <a:spcPct val="80000"/>
              </a:lnSpc>
              <a:defRPr/>
            </a:pPr>
            <a:r>
              <a:rPr lang="en-US" altLang="en-US" sz="2700" b="1" dirty="0">
                <a:effectLst>
                  <a:outerShdw blurRad="38100" dist="38100" dir="2700000" algn="tl">
                    <a:srgbClr val="000000">
                      <a:alpha val="43137"/>
                    </a:srgbClr>
                  </a:outerShdw>
                </a:effectLst>
              </a:rPr>
              <a:t>The world has been pulled over the eyes of many.  Satan has polluted their minds and tainted their view, darkening their thoughts. </a:t>
            </a: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8C7FB9C-ACBE-4239-A36D-14ABAFD2FA96}"/>
              </a:ext>
            </a:extLst>
          </p:cNvPr>
          <p:cNvSpPr>
            <a:spLocks noGrp="1" noChangeArrowheads="1"/>
          </p:cNvSpPr>
          <p:nvPr>
            <p:ph type="title"/>
          </p:nvPr>
        </p:nvSpPr>
        <p:spPr>
          <a:xfrm>
            <a:off x="2362200" y="533400"/>
            <a:ext cx="7391400" cy="1143000"/>
          </a:xfrm>
        </p:spPr>
        <p:txBody>
          <a:bodyPr/>
          <a:lstStyle/>
          <a:p>
            <a:pPr>
              <a:defRPr/>
            </a:pPr>
            <a:r>
              <a:rPr lang="en-US" sz="5400" b="1" dirty="0"/>
              <a:t>Causes of Spiritual Blindness: Pride</a:t>
            </a:r>
          </a:p>
        </p:txBody>
      </p:sp>
      <p:sp>
        <p:nvSpPr>
          <p:cNvPr id="11267" name="Rectangle 3">
            <a:extLst>
              <a:ext uri="{FF2B5EF4-FFF2-40B4-BE49-F238E27FC236}">
                <a16:creationId xmlns:a16="http://schemas.microsoft.com/office/drawing/2014/main" id="{86E63533-AF1D-43DA-8AFD-D334A18249A4}"/>
              </a:ext>
            </a:extLst>
          </p:cNvPr>
          <p:cNvSpPr>
            <a:spLocks noGrp="1" noChangeArrowheads="1"/>
          </p:cNvSpPr>
          <p:nvPr>
            <p:ph idx="1"/>
          </p:nvPr>
        </p:nvSpPr>
        <p:spPr>
          <a:xfrm>
            <a:off x="304800" y="2514600"/>
            <a:ext cx="11887200" cy="4114800"/>
          </a:xfrm>
        </p:spPr>
        <p:txBody>
          <a:bodyPr/>
          <a:lstStyle/>
          <a:p>
            <a:pPr>
              <a:defRPr/>
            </a:pPr>
            <a:r>
              <a:rPr kumimoji="0" lang="en-US" sz="4000" b="1" dirty="0">
                <a:latin typeface="Times New Roman" pitchFamily="18" charset="0"/>
              </a:rPr>
              <a:t>Prov 21:2-4 every way of a man </a:t>
            </a:r>
            <a:r>
              <a:rPr kumimoji="0" lang="en-US" sz="4000" b="1" i="1" dirty="0">
                <a:latin typeface="Times New Roman" pitchFamily="18" charset="0"/>
              </a:rPr>
              <a:t>is</a:t>
            </a:r>
            <a:r>
              <a:rPr kumimoji="0" lang="en-US" sz="4000" b="1" dirty="0">
                <a:latin typeface="Times New Roman" pitchFamily="18" charset="0"/>
              </a:rPr>
              <a:t> right in his own eyes: but the LORD </a:t>
            </a:r>
            <a:r>
              <a:rPr kumimoji="0" lang="en-US" sz="4000" b="1" dirty="0" err="1">
                <a:latin typeface="Times New Roman" pitchFamily="18" charset="0"/>
              </a:rPr>
              <a:t>pondereth</a:t>
            </a:r>
            <a:r>
              <a:rPr kumimoji="0" lang="en-US" sz="4000" b="1" dirty="0">
                <a:latin typeface="Times New Roman" pitchFamily="18" charset="0"/>
              </a:rPr>
              <a:t> the hearts. </a:t>
            </a:r>
            <a:r>
              <a:rPr kumimoji="0" lang="en-US" sz="4000" b="1" baseline="30000" dirty="0">
                <a:latin typeface="Times New Roman" pitchFamily="18" charset="0"/>
              </a:rPr>
              <a:t>3</a:t>
            </a:r>
            <a:r>
              <a:rPr kumimoji="0" lang="en-US" sz="4000" b="1" dirty="0">
                <a:latin typeface="Times New Roman" pitchFamily="18" charset="0"/>
              </a:rPr>
              <a:t>To do justice and judgment </a:t>
            </a:r>
            <a:r>
              <a:rPr kumimoji="0" lang="en-US" sz="4000" b="1" i="1" dirty="0">
                <a:latin typeface="Times New Roman" pitchFamily="18" charset="0"/>
              </a:rPr>
              <a:t>is</a:t>
            </a:r>
            <a:r>
              <a:rPr kumimoji="0" lang="en-US" sz="4000" b="1" dirty="0">
                <a:latin typeface="Times New Roman" pitchFamily="18" charset="0"/>
              </a:rPr>
              <a:t> more acceptable to the LORD than sacrifice. </a:t>
            </a:r>
            <a:r>
              <a:rPr kumimoji="0" lang="en-US" sz="4000" b="1" baseline="30000" dirty="0">
                <a:latin typeface="Times New Roman" pitchFamily="18" charset="0"/>
              </a:rPr>
              <a:t>4</a:t>
            </a:r>
            <a:r>
              <a:rPr kumimoji="0" lang="en-US" sz="4000" b="1" dirty="0">
                <a:latin typeface="Times New Roman" pitchFamily="18" charset="0"/>
              </a:rPr>
              <a:t>An high look, and a proud heart, </a:t>
            </a:r>
            <a:r>
              <a:rPr kumimoji="0" lang="en-US" sz="4000" b="1" i="1" dirty="0">
                <a:latin typeface="Times New Roman" pitchFamily="18" charset="0"/>
              </a:rPr>
              <a:t>and</a:t>
            </a:r>
            <a:r>
              <a:rPr kumimoji="0" lang="en-US" sz="4000" b="1" dirty="0">
                <a:latin typeface="Times New Roman" pitchFamily="18" charset="0"/>
              </a:rPr>
              <a:t> the plowing of the wicked, </a:t>
            </a:r>
            <a:r>
              <a:rPr kumimoji="0" lang="en-US" sz="4000" b="1" i="1" dirty="0">
                <a:latin typeface="Times New Roman" pitchFamily="18" charset="0"/>
              </a:rPr>
              <a:t>is</a:t>
            </a:r>
            <a:r>
              <a:rPr kumimoji="0" lang="en-US" sz="4000" b="1" dirty="0">
                <a:latin typeface="Times New Roman" pitchFamily="18" charset="0"/>
              </a:rPr>
              <a:t> sin.</a:t>
            </a:r>
          </a:p>
          <a:p>
            <a:pPr>
              <a:defRPr/>
            </a:pPr>
            <a:r>
              <a:rPr kumimoji="0" lang="en-US" sz="4000" b="1" dirty="0">
                <a:latin typeface="Times New Roman" pitchFamily="18" charset="0"/>
              </a:rPr>
              <a:t>Prov 6:17 - Haughty eyes are an abomination to the Lord</a:t>
            </a:r>
            <a:endParaRPr lang="en-US" sz="4000" b="1" dirty="0"/>
          </a:p>
        </p:txBody>
      </p:sp>
      <p:pic>
        <p:nvPicPr>
          <p:cNvPr id="24580" name="Picture 5" descr="C:\Documents and Settings\Shawn\My Documents\My Pictures\eyefing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6" descr="pr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5488" y="-38100"/>
            <a:ext cx="2576512"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4"/>
          <p:cNvGraphicFramePr>
            <a:graphicFrameLocks noChangeAspect="1"/>
          </p:cNvGraphicFramePr>
          <p:nvPr/>
        </p:nvGraphicFramePr>
        <p:xfrm>
          <a:off x="7200900" y="1225550"/>
          <a:ext cx="3467100" cy="5632450"/>
        </p:xfrm>
        <a:graphic>
          <a:graphicData uri="http://schemas.openxmlformats.org/presentationml/2006/ole">
            <mc:AlternateContent xmlns:mc="http://schemas.openxmlformats.org/markup-compatibility/2006">
              <mc:Choice xmlns:v="urn:schemas-microsoft-com:vml" Requires="v">
                <p:oleObj spid="_x0000_s26634" name="Clip" r:id="rId4" imgW="3467100" imgH="5632450" progId="MS_ClipArt_Gallery.2">
                  <p:embed/>
                </p:oleObj>
              </mc:Choice>
              <mc:Fallback>
                <p:oleObj name="Clip" r:id="rId4" imgW="3467100" imgH="5632450"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900" y="1225550"/>
                        <a:ext cx="3467100" cy="563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86" name="Rectangle 2">
            <a:extLst>
              <a:ext uri="{FF2B5EF4-FFF2-40B4-BE49-F238E27FC236}">
                <a16:creationId xmlns:a16="http://schemas.microsoft.com/office/drawing/2014/main" id="{CE444B55-1D61-40C5-AB8C-6E799877282C}"/>
              </a:ext>
            </a:extLst>
          </p:cNvPr>
          <p:cNvSpPr>
            <a:spLocks noGrp="1" noChangeArrowheads="1"/>
          </p:cNvSpPr>
          <p:nvPr>
            <p:ph type="title"/>
          </p:nvPr>
        </p:nvSpPr>
        <p:spPr>
          <a:xfrm>
            <a:off x="0" y="0"/>
            <a:ext cx="12192000" cy="1143000"/>
          </a:xfrm>
        </p:spPr>
        <p:txBody>
          <a:bodyPr/>
          <a:lstStyle/>
          <a:p>
            <a:pPr>
              <a:defRPr/>
            </a:pPr>
            <a:r>
              <a:rPr lang="en-US" sz="4800" b="1" dirty="0"/>
              <a:t>Causes of Spiritual Blindness: Pride</a:t>
            </a:r>
          </a:p>
        </p:txBody>
      </p:sp>
      <p:sp>
        <p:nvSpPr>
          <p:cNvPr id="41987" name="Rectangle 3">
            <a:extLst>
              <a:ext uri="{FF2B5EF4-FFF2-40B4-BE49-F238E27FC236}">
                <a16:creationId xmlns:a16="http://schemas.microsoft.com/office/drawing/2014/main" id="{5FB8B7B3-4CFF-440A-B1C0-20F0EBFD063B}"/>
              </a:ext>
            </a:extLst>
          </p:cNvPr>
          <p:cNvSpPr>
            <a:spLocks noGrp="1" noChangeArrowheads="1"/>
          </p:cNvSpPr>
          <p:nvPr>
            <p:ph idx="1"/>
          </p:nvPr>
        </p:nvSpPr>
        <p:spPr>
          <a:xfrm>
            <a:off x="762000" y="1828800"/>
            <a:ext cx="6477000" cy="4419600"/>
          </a:xfrm>
        </p:spPr>
        <p:txBody>
          <a:bodyPr/>
          <a:lstStyle/>
          <a:p>
            <a:pPr>
              <a:defRPr/>
            </a:pPr>
            <a:r>
              <a:rPr kumimoji="0" lang="en-US" sz="4000" b="1" i="1" dirty="0">
                <a:latin typeface="Times New Roman" pitchFamily="18" charset="0"/>
              </a:rPr>
              <a:t>Prov 30:11-13 There</a:t>
            </a:r>
            <a:r>
              <a:rPr kumimoji="0" lang="en-US" sz="4000" b="1" dirty="0">
                <a:latin typeface="Times New Roman" pitchFamily="18" charset="0"/>
              </a:rPr>
              <a:t> </a:t>
            </a:r>
            <a:r>
              <a:rPr kumimoji="0" lang="en-US" sz="4000" b="1" i="1" dirty="0">
                <a:latin typeface="Times New Roman" pitchFamily="18" charset="0"/>
              </a:rPr>
              <a:t>is</a:t>
            </a:r>
            <a:r>
              <a:rPr kumimoji="0" lang="en-US" sz="4000" b="1" dirty="0">
                <a:latin typeface="Times New Roman" pitchFamily="18" charset="0"/>
              </a:rPr>
              <a:t> a generation </a:t>
            </a:r>
            <a:r>
              <a:rPr kumimoji="0" lang="en-US" sz="4000" b="1" i="1" dirty="0">
                <a:latin typeface="Times New Roman" pitchFamily="18" charset="0"/>
              </a:rPr>
              <a:t>that</a:t>
            </a:r>
            <a:r>
              <a:rPr kumimoji="0" lang="en-US" sz="4000" b="1" dirty="0">
                <a:latin typeface="Times New Roman" pitchFamily="18" charset="0"/>
              </a:rPr>
              <a:t> </a:t>
            </a:r>
            <a:r>
              <a:rPr kumimoji="0" lang="en-US" sz="4000" b="1" i="1" dirty="0">
                <a:latin typeface="Times New Roman" pitchFamily="18" charset="0"/>
              </a:rPr>
              <a:t>is</a:t>
            </a:r>
            <a:r>
              <a:rPr kumimoji="0" lang="en-US" sz="4000" b="1" dirty="0">
                <a:latin typeface="Times New Roman" pitchFamily="18" charset="0"/>
              </a:rPr>
              <a:t> pure in its own eyes, </a:t>
            </a:r>
            <a:r>
              <a:rPr kumimoji="0" lang="en-US" sz="4000" b="1" i="1" dirty="0">
                <a:latin typeface="Times New Roman" pitchFamily="18" charset="0"/>
              </a:rPr>
              <a:t>Yet</a:t>
            </a:r>
            <a:r>
              <a:rPr kumimoji="0" lang="en-US" sz="4000" b="1" dirty="0">
                <a:latin typeface="Times New Roman" pitchFamily="18" charset="0"/>
              </a:rPr>
              <a:t> is not washed from its filthiness. </a:t>
            </a:r>
            <a:r>
              <a:rPr kumimoji="0" lang="en-US" sz="4000" b="1" baseline="30000" dirty="0">
                <a:latin typeface="Times New Roman" pitchFamily="18" charset="0"/>
              </a:rPr>
              <a:t>13</a:t>
            </a:r>
            <a:r>
              <a:rPr kumimoji="0" lang="en-US" sz="4000" b="1" i="1" dirty="0">
                <a:latin typeface="Times New Roman" pitchFamily="18" charset="0"/>
              </a:rPr>
              <a:t>There</a:t>
            </a:r>
            <a:r>
              <a:rPr kumimoji="0" lang="en-US" sz="4000" b="1" dirty="0">
                <a:latin typeface="Times New Roman" pitchFamily="18" charset="0"/>
              </a:rPr>
              <a:t> </a:t>
            </a:r>
            <a:r>
              <a:rPr kumimoji="0" lang="en-US" sz="4000" b="1" i="1" dirty="0">
                <a:latin typeface="Times New Roman" pitchFamily="18" charset="0"/>
              </a:rPr>
              <a:t>is</a:t>
            </a:r>
            <a:r>
              <a:rPr kumimoji="0" lang="en-US" sz="4000" b="1" dirty="0">
                <a:latin typeface="Times New Roman" pitchFamily="18" charset="0"/>
              </a:rPr>
              <a:t> a generation— oh, how lofty are their eyes! And their eyelids are lifted up.</a:t>
            </a:r>
            <a:endParaRPr lang="en-US" sz="4000" b="1" dirty="0"/>
          </a:p>
          <a:p>
            <a:pPr>
              <a:defRPr/>
            </a:pPr>
            <a:endParaRPr lang="en-US" sz="4000" b="1" dirty="0"/>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BB23CF89-F843-4D80-82C2-65F31F2DBBD5}"/>
              </a:ext>
            </a:extLst>
          </p:cNvPr>
          <p:cNvSpPr>
            <a:spLocks noGrp="1" noChangeArrowheads="1"/>
          </p:cNvSpPr>
          <p:nvPr>
            <p:ph type="title"/>
          </p:nvPr>
        </p:nvSpPr>
        <p:spPr>
          <a:xfrm>
            <a:off x="-152400" y="0"/>
            <a:ext cx="12344400" cy="1600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5400" b="1" dirty="0"/>
              <a:t>Causes of Spiritual </a:t>
            </a:r>
            <a:br>
              <a:rPr lang="en-US" altLang="en-US" sz="5400" b="1" dirty="0"/>
            </a:br>
            <a:r>
              <a:rPr lang="en-US" altLang="en-US" sz="5400" b="1" dirty="0"/>
              <a:t>Blindness: Self-righteousness</a:t>
            </a:r>
          </a:p>
        </p:txBody>
      </p:sp>
      <p:sp>
        <p:nvSpPr>
          <p:cNvPr id="28675" name="Rectangle 3"/>
          <p:cNvSpPr>
            <a:spLocks noGrp="1" noChangeArrowheads="1"/>
          </p:cNvSpPr>
          <p:nvPr>
            <p:ph idx="1"/>
          </p:nvPr>
        </p:nvSpPr>
        <p:spPr>
          <a:xfrm>
            <a:off x="609600" y="1771650"/>
            <a:ext cx="11353800" cy="510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2700" b="1">
                <a:effectLst/>
              </a:rPr>
              <a:t>Paul writes about how Israel was ignorant of God’s righteousness and sought their own. </a:t>
            </a:r>
          </a:p>
          <a:p>
            <a:pPr>
              <a:lnSpc>
                <a:spcPct val="80000"/>
              </a:lnSpc>
            </a:pPr>
            <a:r>
              <a:rPr lang="en-US" altLang="en-US" sz="2700" b="1">
                <a:effectLst/>
              </a:rPr>
              <a:t>Romans 10:1-3 : “Brethren, my heart's desire and prayer to God for Israel is, that they might be saved.  For I bear them record that they have a zeal of God, but not according to knowledge.  For they being ignorant of God's righteousness, and going about to establish their own righteousness, have not submitted themselves unto the righteousness of God.”  </a:t>
            </a:r>
          </a:p>
          <a:p>
            <a:pPr>
              <a:lnSpc>
                <a:spcPct val="80000"/>
              </a:lnSpc>
            </a:pPr>
            <a:r>
              <a:rPr lang="en-US" altLang="en-US" sz="2700" b="1">
                <a:effectLst/>
              </a:rPr>
              <a:t>They failed to see their self-righteousness as filthy rags (Isa 64:6).  </a:t>
            </a:r>
          </a:p>
          <a:p>
            <a:pPr>
              <a:lnSpc>
                <a:spcPct val="80000"/>
              </a:lnSpc>
            </a:pPr>
            <a:r>
              <a:rPr lang="en-US" altLang="en-US" sz="2700" b="1">
                <a:effectLst/>
              </a:rPr>
              <a:t>Righteousness trusts in the Lord, not in one’s own understanding.  </a:t>
            </a:r>
          </a:p>
          <a:p>
            <a:pPr>
              <a:lnSpc>
                <a:spcPct val="80000"/>
              </a:lnSpc>
            </a:pPr>
            <a:r>
              <a:rPr lang="en-US" altLang="en-US" sz="2700" b="1">
                <a:effectLst/>
              </a:rPr>
              <a:t>Righteousness is not confidence in self-wisdom, but acknowledges and fears God (Prov 3:5-7).  </a:t>
            </a: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3859B02A-ECBC-4684-9FC5-8E7AC49E773D}"/>
              </a:ext>
            </a:extLst>
          </p:cNvPr>
          <p:cNvSpPr>
            <a:spLocks noGrp="1" noChangeArrowheads="1"/>
          </p:cNvSpPr>
          <p:nvPr>
            <p:ph type="title"/>
          </p:nvPr>
        </p:nvSpPr>
        <p:spPr>
          <a:xfrm>
            <a:off x="304800" y="457200"/>
            <a:ext cx="11887200" cy="114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5400" b="1" dirty="0"/>
              <a:t>Causes of Spiritual </a:t>
            </a:r>
            <a:br>
              <a:rPr lang="en-US" altLang="en-US" sz="5400" b="1" dirty="0"/>
            </a:br>
            <a:r>
              <a:rPr lang="en-US" altLang="en-US" sz="5400" b="1" dirty="0"/>
              <a:t>Blindness: Self-righteousness</a:t>
            </a:r>
          </a:p>
        </p:txBody>
      </p:sp>
      <p:sp>
        <p:nvSpPr>
          <p:cNvPr id="30723" name="Rectangle 3">
            <a:extLst>
              <a:ext uri="{FF2B5EF4-FFF2-40B4-BE49-F238E27FC236}">
                <a16:creationId xmlns:a16="http://schemas.microsoft.com/office/drawing/2014/main" id="{B1782A93-44EF-4295-92A7-3EE9CC697584}"/>
              </a:ext>
            </a:extLst>
          </p:cNvPr>
          <p:cNvSpPr>
            <a:spLocks noGrp="1" noChangeArrowheads="1"/>
          </p:cNvSpPr>
          <p:nvPr>
            <p:ph idx="1"/>
          </p:nvPr>
        </p:nvSpPr>
        <p:spPr>
          <a:xfrm>
            <a:off x="152400" y="1752600"/>
            <a:ext cx="11582400" cy="5029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r>
              <a:rPr lang="en-US" altLang="en-US" sz="2600" b="1" dirty="0">
                <a:effectLst>
                  <a:outerShdw blurRad="38100" dist="38100" dir="2700000" algn="tl">
                    <a:srgbClr val="000000">
                      <a:alpha val="43137"/>
                    </a:srgbClr>
                  </a:outerShdw>
                </a:effectLst>
              </a:rPr>
              <a:t>In Luke 18:9, Jesus would tell a parable to teach about self-righteousness.  “And he </a:t>
            </a:r>
            <a:r>
              <a:rPr lang="en-US" altLang="en-US" sz="2600" b="1" dirty="0" err="1">
                <a:effectLst>
                  <a:outerShdw blurRad="38100" dist="38100" dir="2700000" algn="tl">
                    <a:srgbClr val="000000">
                      <a:alpha val="43137"/>
                    </a:srgbClr>
                  </a:outerShdw>
                </a:effectLst>
              </a:rPr>
              <a:t>spake</a:t>
            </a:r>
            <a:r>
              <a:rPr lang="en-US" altLang="en-US" sz="2600" b="1" dirty="0">
                <a:effectLst>
                  <a:outerShdw blurRad="38100" dist="38100" dir="2700000" algn="tl">
                    <a:srgbClr val="000000">
                      <a:alpha val="43137"/>
                    </a:srgbClr>
                  </a:outerShdw>
                </a:effectLst>
              </a:rPr>
              <a:t> this parable unto certain which trusted in themselves that they were righteous, and despised others.”  In verses 10-14, Jesus teaches about the Publican and the Pharisee.  He challenges in verse 14 “….for every one that </a:t>
            </a:r>
            <a:r>
              <a:rPr lang="en-US" altLang="en-US" sz="2600" b="1" dirty="0" err="1">
                <a:effectLst>
                  <a:outerShdw blurRad="38100" dist="38100" dir="2700000" algn="tl">
                    <a:srgbClr val="000000">
                      <a:alpha val="43137"/>
                    </a:srgbClr>
                  </a:outerShdw>
                </a:effectLst>
              </a:rPr>
              <a:t>exalteth</a:t>
            </a:r>
            <a:r>
              <a:rPr lang="en-US" altLang="en-US" sz="2600" b="1" dirty="0">
                <a:effectLst>
                  <a:outerShdw blurRad="38100" dist="38100" dir="2700000" algn="tl">
                    <a:srgbClr val="000000">
                      <a:alpha val="43137"/>
                    </a:srgbClr>
                  </a:outerShdw>
                </a:effectLst>
              </a:rPr>
              <a:t> himself shall be abased; and he that </a:t>
            </a:r>
            <a:r>
              <a:rPr lang="en-US" altLang="en-US" sz="2600" b="1" dirty="0" err="1">
                <a:effectLst>
                  <a:outerShdw blurRad="38100" dist="38100" dir="2700000" algn="tl">
                    <a:srgbClr val="000000">
                      <a:alpha val="43137"/>
                    </a:srgbClr>
                  </a:outerShdw>
                </a:effectLst>
              </a:rPr>
              <a:t>humbleth</a:t>
            </a:r>
            <a:r>
              <a:rPr lang="en-US" altLang="en-US" sz="2600" b="1" dirty="0">
                <a:effectLst>
                  <a:outerShdw blurRad="38100" dist="38100" dir="2700000" algn="tl">
                    <a:srgbClr val="000000">
                      <a:alpha val="43137"/>
                    </a:srgbClr>
                  </a:outerShdw>
                </a:effectLst>
              </a:rPr>
              <a:t> himself shall be exalted.”  </a:t>
            </a:r>
          </a:p>
          <a:p>
            <a:pPr>
              <a:lnSpc>
                <a:spcPct val="80000"/>
              </a:lnSpc>
              <a:defRPr/>
            </a:pPr>
            <a:r>
              <a:rPr lang="en-US" altLang="en-US" sz="2600" b="1" dirty="0">
                <a:effectLst>
                  <a:outerShdw blurRad="38100" dist="38100" dir="2700000" algn="tl">
                    <a:srgbClr val="000000">
                      <a:alpha val="43137"/>
                    </a:srgbClr>
                  </a:outerShdw>
                </a:effectLst>
              </a:rPr>
              <a:t>Self-righteousness is self-centered and treats other with contempt.  </a:t>
            </a:r>
          </a:p>
          <a:p>
            <a:pPr>
              <a:lnSpc>
                <a:spcPct val="80000"/>
              </a:lnSpc>
              <a:defRPr/>
            </a:pPr>
            <a:r>
              <a:rPr lang="en-US" altLang="en-US" sz="2600" b="1" dirty="0">
                <a:effectLst>
                  <a:outerShdw blurRad="38100" dist="38100" dir="2700000" algn="tl">
                    <a:srgbClr val="000000">
                      <a:alpha val="43137"/>
                    </a:srgbClr>
                  </a:outerShdw>
                </a:effectLst>
              </a:rPr>
              <a:t>The legalism of the Pharisees was also self-righteousness.  </a:t>
            </a:r>
          </a:p>
          <a:p>
            <a:pPr>
              <a:lnSpc>
                <a:spcPct val="80000"/>
              </a:lnSpc>
              <a:defRPr/>
            </a:pPr>
            <a:r>
              <a:rPr lang="en-US" altLang="en-US" sz="2600" b="1" dirty="0">
                <a:effectLst>
                  <a:outerShdw blurRad="38100" dist="38100" dir="2700000" algn="tl">
                    <a:srgbClr val="000000">
                      <a:alpha val="43137"/>
                    </a:srgbClr>
                  </a:outerShdw>
                </a:effectLst>
              </a:rPr>
              <a:t>Christ challenged them to the weightier matters of the law such as judgment, mercy, and faith without leaving the details of mint, anise, and </a:t>
            </a:r>
            <a:r>
              <a:rPr lang="en-US" altLang="en-US" sz="2600" b="1" dirty="0" err="1">
                <a:effectLst>
                  <a:outerShdw blurRad="38100" dist="38100" dir="2700000" algn="tl">
                    <a:srgbClr val="000000">
                      <a:alpha val="43137"/>
                    </a:srgbClr>
                  </a:outerShdw>
                </a:effectLst>
              </a:rPr>
              <a:t>cummin</a:t>
            </a:r>
            <a:r>
              <a:rPr lang="en-US" altLang="en-US" sz="2600" b="1" dirty="0">
                <a:effectLst>
                  <a:outerShdw blurRad="38100" dist="38100" dir="2700000" algn="tl">
                    <a:srgbClr val="000000">
                      <a:alpha val="43137"/>
                    </a:srgbClr>
                  </a:outerShdw>
                </a:effectLst>
              </a:rPr>
              <a:t>.  </a:t>
            </a:r>
          </a:p>
          <a:p>
            <a:pPr>
              <a:lnSpc>
                <a:spcPct val="80000"/>
              </a:lnSpc>
              <a:defRPr/>
            </a:pPr>
            <a:r>
              <a:rPr lang="en-US" altLang="en-US" sz="2600" b="1" dirty="0">
                <a:effectLst>
                  <a:outerShdw blurRad="38100" dist="38100" dir="2700000" algn="tl">
                    <a:srgbClr val="000000">
                      <a:alpha val="43137"/>
                    </a:srgbClr>
                  </a:outerShdw>
                </a:effectLst>
              </a:rPr>
              <a:t>Self-righteousness blinds one’s heart with self-approval and false confidence </a:t>
            </a: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E9C8E34-7C07-4986-8AFE-749A8B4622F8}"/>
              </a:ext>
            </a:extLst>
          </p:cNvPr>
          <p:cNvSpPr>
            <a:spLocks noGrp="1" noChangeArrowheads="1"/>
          </p:cNvSpPr>
          <p:nvPr>
            <p:ph type="title"/>
          </p:nvPr>
        </p:nvSpPr>
        <p:spPr>
          <a:xfrm>
            <a:off x="0" y="387016"/>
            <a:ext cx="12192000" cy="1143000"/>
          </a:xfrm>
        </p:spPr>
        <p:txBody>
          <a:bodyPr/>
          <a:lstStyle/>
          <a:p>
            <a:pPr algn="l">
              <a:defRPr/>
            </a:pPr>
            <a:r>
              <a:rPr lang="en-US" sz="5400" b="1" dirty="0"/>
              <a:t>Causes of Spiritual Blindness: Lust</a:t>
            </a:r>
          </a:p>
        </p:txBody>
      </p:sp>
      <p:sp>
        <p:nvSpPr>
          <p:cNvPr id="13315" name="Rectangle 3">
            <a:extLst>
              <a:ext uri="{FF2B5EF4-FFF2-40B4-BE49-F238E27FC236}">
                <a16:creationId xmlns:a16="http://schemas.microsoft.com/office/drawing/2014/main" id="{68BD7220-D51C-4464-A503-2E461B9696B0}"/>
              </a:ext>
            </a:extLst>
          </p:cNvPr>
          <p:cNvSpPr>
            <a:spLocks noGrp="1" noChangeArrowheads="1"/>
          </p:cNvSpPr>
          <p:nvPr>
            <p:ph idx="1"/>
          </p:nvPr>
        </p:nvSpPr>
        <p:spPr>
          <a:xfrm>
            <a:off x="304800" y="1752600"/>
            <a:ext cx="11582400" cy="4686300"/>
          </a:xfrm>
        </p:spPr>
        <p:txBody>
          <a:bodyPr/>
          <a:lstStyle/>
          <a:p>
            <a:pPr>
              <a:defRPr/>
            </a:pPr>
            <a:r>
              <a:rPr kumimoji="0" lang="en-US" sz="4000" b="1" dirty="0">
                <a:latin typeface="Times New Roman" pitchFamily="18" charset="0"/>
              </a:rPr>
              <a:t>1 John 2:15-17 Do not love the world or the things in the world. If anyone loves the world, the love of the Father is not in him. </a:t>
            </a:r>
            <a:r>
              <a:rPr kumimoji="0" lang="en-US" sz="4000" b="1" baseline="30000" dirty="0">
                <a:latin typeface="Times New Roman" pitchFamily="18" charset="0"/>
              </a:rPr>
              <a:t>16</a:t>
            </a:r>
            <a:r>
              <a:rPr kumimoji="0" lang="en-US" sz="4000" b="1" dirty="0">
                <a:latin typeface="Times New Roman" pitchFamily="18" charset="0"/>
              </a:rPr>
              <a:t>For all that </a:t>
            </a:r>
            <a:r>
              <a:rPr kumimoji="0" lang="en-US" sz="4000" b="1" i="1" dirty="0">
                <a:latin typeface="Times New Roman" pitchFamily="18" charset="0"/>
              </a:rPr>
              <a:t>is</a:t>
            </a:r>
            <a:r>
              <a:rPr kumimoji="0" lang="en-US" sz="4000" b="1" dirty="0">
                <a:latin typeface="Times New Roman" pitchFamily="18" charset="0"/>
              </a:rPr>
              <a:t> in the world—the </a:t>
            </a:r>
            <a:r>
              <a:rPr kumimoji="0" lang="en-US" sz="4000" b="1" u="sng" dirty="0">
                <a:latin typeface="Times New Roman" pitchFamily="18" charset="0"/>
              </a:rPr>
              <a:t>lust of the flesh, the lust of the eyes, and the pride of life</a:t>
            </a:r>
            <a:r>
              <a:rPr kumimoji="0" lang="en-US" sz="4000" b="1" dirty="0">
                <a:latin typeface="Times New Roman" pitchFamily="18" charset="0"/>
              </a:rPr>
              <a:t>—is not of the Father but is of the world. </a:t>
            </a:r>
            <a:r>
              <a:rPr kumimoji="0" lang="en-US" sz="4000" b="1" baseline="30000" dirty="0">
                <a:latin typeface="Times New Roman" pitchFamily="18" charset="0"/>
              </a:rPr>
              <a:t>17</a:t>
            </a:r>
            <a:r>
              <a:rPr kumimoji="0" lang="en-US" sz="4000" b="1" dirty="0">
                <a:latin typeface="Times New Roman" pitchFamily="18" charset="0"/>
              </a:rPr>
              <a:t>And the world is passing away, and the lust of it; but he who does the will of God abides forever.</a:t>
            </a:r>
            <a:endParaRPr lang="en-US" sz="4000" b="1" dirty="0"/>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463A1253-3D38-4501-AEFB-19754F2C9D36}"/>
              </a:ext>
            </a:extLst>
          </p:cNvPr>
          <p:cNvSpPr>
            <a:spLocks noGrp="1" noChangeArrowheads="1"/>
          </p:cNvSpPr>
          <p:nvPr>
            <p:ph type="title"/>
          </p:nvPr>
        </p:nvSpPr>
        <p:spPr>
          <a:xfrm>
            <a:off x="0" y="457200"/>
            <a:ext cx="12192000" cy="114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4800" b="1" dirty="0"/>
              <a:t>Causes of Spiritual Blindness: </a:t>
            </a:r>
            <a:br>
              <a:rPr lang="en-US" sz="4800" b="1" dirty="0"/>
            </a:br>
            <a:r>
              <a:rPr lang="en-US" sz="4800" b="1" dirty="0"/>
              <a:t>Lust – David and Bathsheba</a:t>
            </a:r>
            <a:endParaRPr lang="en-US" altLang="en-US" sz="4800" dirty="0">
              <a:effectLst/>
            </a:endParaRPr>
          </a:p>
        </p:txBody>
      </p:sp>
      <p:sp>
        <p:nvSpPr>
          <p:cNvPr id="34819" name="Rectangle 3"/>
          <p:cNvSpPr>
            <a:spLocks noGrp="1" noChangeArrowheads="1"/>
          </p:cNvSpPr>
          <p:nvPr>
            <p:ph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ffectLst/>
            </a:endParaRPr>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000250"/>
            <a:ext cx="6438900"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2019300"/>
            <a:ext cx="3657600"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CFC0A6F-FC41-40FE-AF2E-585631592343}"/>
              </a:ext>
            </a:extLst>
          </p:cNvPr>
          <p:cNvSpPr>
            <a:spLocks noGrp="1" noChangeArrowheads="1"/>
          </p:cNvSpPr>
          <p:nvPr>
            <p:ph type="title" idx="4294967295"/>
          </p:nvPr>
        </p:nvSpPr>
        <p:spPr>
          <a:xfrm>
            <a:off x="0" y="350838"/>
            <a:ext cx="7696200" cy="1285875"/>
          </a:xfrm>
        </p:spPr>
        <p:txBody>
          <a:bodyPr/>
          <a:lstStyle/>
          <a:p>
            <a:pPr>
              <a:defRPr/>
            </a:pPr>
            <a:r>
              <a:rPr lang="en-US" sz="4800" b="1" dirty="0"/>
              <a:t>Causes of Spiritual Blindness: Lust</a:t>
            </a:r>
          </a:p>
        </p:txBody>
      </p:sp>
      <p:sp>
        <p:nvSpPr>
          <p:cNvPr id="12291" name="Rectangle 3">
            <a:extLst>
              <a:ext uri="{FF2B5EF4-FFF2-40B4-BE49-F238E27FC236}">
                <a16:creationId xmlns:a16="http://schemas.microsoft.com/office/drawing/2014/main" id="{C9CC8E40-449A-4765-A906-D994C71B5AA0}"/>
              </a:ext>
            </a:extLst>
          </p:cNvPr>
          <p:cNvSpPr>
            <a:spLocks noGrp="1" noChangeArrowheads="1"/>
          </p:cNvSpPr>
          <p:nvPr>
            <p:ph type="body" idx="4294967295"/>
          </p:nvPr>
        </p:nvSpPr>
        <p:spPr>
          <a:xfrm>
            <a:off x="152400" y="2362200"/>
            <a:ext cx="11658600" cy="3887788"/>
          </a:xfrm>
        </p:spPr>
        <p:txBody>
          <a:bodyPr/>
          <a:lstStyle/>
          <a:p>
            <a:pPr>
              <a:defRPr/>
            </a:pPr>
            <a:r>
              <a:rPr kumimoji="0" lang="en-US" sz="4000" b="1" dirty="0">
                <a:latin typeface="Times New Roman" pitchFamily="18" charset="0"/>
              </a:rPr>
              <a:t>Prov 6:25 -29 Lust not after her beauty in thine heart; neither let her take thee with her eyelids. </a:t>
            </a:r>
            <a:r>
              <a:rPr kumimoji="0" lang="en-US" sz="4000" b="1" baseline="30000" dirty="0">
                <a:latin typeface="Times New Roman" pitchFamily="18" charset="0"/>
              </a:rPr>
              <a:t>26</a:t>
            </a:r>
            <a:r>
              <a:rPr kumimoji="0" lang="en-US" sz="4000" b="1" dirty="0">
                <a:latin typeface="Times New Roman" pitchFamily="18" charset="0"/>
              </a:rPr>
              <a:t>For by means of a whorish woman </a:t>
            </a:r>
            <a:r>
              <a:rPr kumimoji="0" lang="en-US" sz="4000" b="1" i="1" dirty="0">
                <a:latin typeface="Times New Roman" pitchFamily="18" charset="0"/>
              </a:rPr>
              <a:t>a man is brought</a:t>
            </a:r>
            <a:r>
              <a:rPr kumimoji="0" lang="en-US" sz="4000" b="1" dirty="0">
                <a:latin typeface="Times New Roman" pitchFamily="18" charset="0"/>
              </a:rPr>
              <a:t> to a piece of bread: and the adulteress will hunt for the precious life.  </a:t>
            </a:r>
            <a:r>
              <a:rPr kumimoji="0" lang="en-US" sz="4000" b="1" baseline="30000" dirty="0">
                <a:latin typeface="Times New Roman" pitchFamily="18" charset="0"/>
              </a:rPr>
              <a:t>27</a:t>
            </a:r>
            <a:r>
              <a:rPr kumimoji="0" lang="en-US" sz="4000" b="1" dirty="0">
                <a:latin typeface="Times New Roman" pitchFamily="18" charset="0"/>
              </a:rPr>
              <a:t>Can a man take fire in his bosom, and his clothes not be burned? (see also Prov 7:7-23)</a:t>
            </a:r>
            <a:endParaRPr lang="en-US" sz="4000" b="1" dirty="0"/>
          </a:p>
        </p:txBody>
      </p:sp>
      <p:sp>
        <p:nvSpPr>
          <p:cNvPr id="36868" name="AutoShape 1030" descr="data:image/jpg;base64,/9j/4AAQSkZJRgABAQAAAQABAAD/2wCEAAkGBhMSERIUEBQUFRUVFRUUFBQRFBUUEBUPFBAVFRQUFRQXHCYeFxkjGRUUHy8gIycpLCwsFR4xNTAqNSYrLCkBCQoKDgwOGg8PGiwiHCQvKSkpLCkpLCwsLCwsLCwsLCwsKS0sLCkpKSkpKSkpKS0sLCwpLCwtKSw1LCwtLCwtKf/AABEIAIsA8AMBIgACEQEDEQH/xAAcAAABBQEBAQAAAAAAAAAAAAAFAgMEBgcBAAj/xAA9EAABAwIFAgMFBQYGAwEAAAABAAIRAwQFEiExQQZRYXGBEyIykaEHQnKxwRQVI2Ky8DNSorPR4XOS8ST/xAAaAQADAQEBAQAAAAAAAAAAAAACAwQBBQAG/8QALhEAAgEDAwEGBgIDAAAAAAAAAAECAxEhBBIxQRMyUWGBkQUUInGh8ELRseHx/9oADAMBAAIRAxEAPwCyU62p15PPiVIFye6EvuMrzJ0LjHnJUgVVw3Jn27ppkqpcHuoda5PcpRcotxqCh3MOEEhp9c8Pd9V51wY+N31Q39tIB30P0T1atpM8L1mbuizlfEyz77j85QzFMcqBssc75nZQ8VuCdjz+irtziBPJ7HzhU04NnOr6pq8UTf3/AFjm/iOn8Tt/mjXSuA3N04VK9SoG8AOcJ+RVWwHB33FYECWyM3aJW34VbNpsa1oiAmTe36US6fdOO+d8ceD8/Qk4bhTaYAbMDuSfqUVbRHdMUKgMSpuULIoCrN3yc0XG7rj6gSBWCIUkyRkSm0/BMMuQnP2gLcANSHRTCcbRCbZWCdZWCNCZXFmgOwTTrMFSMyUEVkxak0Q/3YDwk1cAYQiNNyezIlCPUx16kXhlTv8ApEH4SfmVXLvoyoCS2pUA7Zj+q0wvTb2gpcqSfBXT+IVY4lkxy8wW8pmW1XEeKQzFq1OBVLvODt5ha3XsGu4Qi96ca7UAKeVFnQo66D71163XsUqjjwmM/wBSiNHE/wCZKvejBJI08tEJuOnqtPVpPqp5RaOiqlKpxYP0sQ8VMpXniqWK9WnOcE9j3U20xkExqD2KDdJAzoRlwD7i9io5lXYuOR3BMk5XdjGx589F1uJezOWofdjR/Hk7spF1Ra8va4SCSCDtEoBiNm6kPel1LYVNS6nPFTuz+bcaT3Ttqk/M2pvp/Us/vD8vMtVOvMTzsRsuuCpOF4tUtwczXVKXIGpaw/eZ3CPNxymWipQc2pT+83MA9g7wd/LdA6ckZS1UZq7Vn1X7yhWK2v32zmAOncIBRxkGQdjpB+6exVlqVvaNDmEFpEyOfJVPHcKJJfREOjVuzXa/mmU84kL1W7vw4/z9iLitxrA1Qa4ZJAjx7Jqrcvb8QcDyHA5h4a8LltVY6pNR2URG4/JXxhtRx5T3vg0DoXCXUmZjz66q+0Llsa6FUXD+qbajQAa/NlG591s+bt/SVW8W+0J9QnIIZtAcRm7yYmPkpI05zlc6Pa0adNQvx4Z/UazcYs1ozBzY5IOk7bocftGoBxbmBjc/dk7AHk+CxPFup69ZrQ90NHwsYA1gHlz2lMOxAnKAZAECCQB5gblURoO2WRPW0nhL3Nzr9e0WkBzgHO1A5jxHCg1vtFoh+XNPiNpWLuqO1MySJGpn1J5TlO4a1oiJO5nWV75fzM+d8IpL1ZtFT7QqQ5/5Uy361pEauAJ4J1WE/t2p/Qp5uLHQfmddvBC9O+jPLWxf8V+T6AtuqGO2cPmp1HqBvdfOxxuo3afn4ohQ6seBq4g+clZ2M11GrUUJYlGx9CjqEd0/QxkFfP8AR61qCPekD6oxZ/aA8ASO3I9ULjURiWlnhNr0NzbiCfZfBZFa/aE3mdN9RCL0OtGETmHzXu0kuUZ8nCXdkjRjcJo3ip1r1axw0ePmplPFw7lC6pi0TLH+2Jxt0FXP3iO6ep3vig7cyWkLBnaVFr2rXKALxLbeIu1T5FqjKOUIrYKw8Ibc9NN7I4y7TzaoO6y0ZDo6irT6mZVS4PJAnV35lPW9YO2GustP/HZC/wB6TWcGvYRLhE+9IcZUxjS4a+hBhw9UmSdzuwnv7pBxPp/3c1D3I19mCGtzHmmdmHw+E9gqtcWTMxdBZU1zNpy17gB96ifi82SrdXvqlMkhpqD/ACuHvH8JUG46ktKsNrgNPHt2EAHzjT0Tqc5fcgrwpN5dn58enh6FPZWykupPc2PipVg5rCeYPG/ICiPxYuMuhmukOqOE9pHCsmMWdo6B7VzNPdLKjX0yPCTP1VavMLpsnJVL+QHUjl/9g5Ww2S6HNrUnHCtjzX+OfY9f4uXsghjvGKhg95IQmmMxGhc7sIA+aTUDuJPkNPqkNouLhP8AqIA+qfhEFSrKcs3Y/UEu98HNGjWw75mdFxtFzgA30aN9NyewRalYEt917QIktotLvm4xClWtIU2AFgAnbQl3i87+ggJcqiQ1Urt7n6/v+vsDaWD5Gl1cxPwjmO/qm6jGDSYaYMnQkx4cIhdtc9wLpI7KBcWBJJ5jnaAIhZFuWWFOnZPZHC9xLwNQATtsBA9dz56JRwh4aKjqb8hMZi1xZM7Ztue60z7POn6VMCpXa15yy2QXQ4alsHc6g+ic+0PHG3b6VCgB7EkVmwILnlhbUY3iZGg7kphU9HLCkul/sZlTsQ/SnmMAZvdAg8zHERr5qSOnHZS7SAYnWJmDB5jf1CvuD4TTcwsZIDXZQ8D74MmoQNYc0wRwWwl4phzhTuKVRjQ+A+m9hBD3tgOI7h3umPxLLla0MNucszKpZkmDJ7cggEifokNw4E+nOytdpYFz2w2IJbm2cQ45Qfe23jThSrHBHFzy5pbALWthpOafd82kTqvXJo/D3JlVt+naxIys0O5kAADmSRH/AGrrhX2YuLWPurihTaZhjD7SofcJAOXQTA5n5rrrZ2XK0S0EuayPhMciNOVbsFw/Mxk6ugSeZ0Qym0WR0EILLZmNXpeu2o5tLLVynL/DM7xGUOGaJMc7KHeCtSOR7HNI3DmlrgexB5W00sODKhOUT5cqJ1BgDLk5qgBcBlBAAOUbT3PmlKd1kTPRx4g+TILXEnM78zppujln1bUE6+hKK0/s5c4kZwInUMElQrjoCsyQHAxtpEoWoMVChqKXd/DX9kil1s4ETG6sFh1cxwkmFRG9J3AOYtnnRRLltRriHaRvA280qVGEuBnzNamr1Iv1RqtLqZpMa/op1LGGnYgrEadw4H4njeZOnkiNr1G5uk7DxS3pWuDYa2L78bGz08VHdTaGJDusew/qszJJ8kaZ1bERv4pEqVSI9SoVI3vYH3tEGq8PaHDM7gT8Z2O6U21aPgqVWDs2o7L6brlxWmq8fzO8/iKm29JpAEfNUSdj0YKUmLoP2mrVj8YP6J3EbMvG+ZsbOykpdLDmGDB9CuXGEk6tdr2OyTu8yjZLY017Mqt30xTcdKeTiWnL69kIq9O5CclR3iJAgd5hXS4sKsa+WiB3OAOcZzHXeVTCs/E5VehZ/TDPsVyrhTeauv8AfgmqOH0jpLnH+XX9Eeq9Os5ePSU9aYIxhlsgck7zKf2qtglenbl3V73IzXQ0U2NyiNuUuvTIblPEIhXuKdMQwSeXFDnXIduSfLb5pT+oo2xWHL/g0HyRp/cqTa2rnPENzSQPSR/2h7HHOPNXLp3WvRGm7Z9ZVEMIp0tpt36FsbhQex4pPyvLQACJa17ZAd8tD3CrOLYLXpANDWhpeXHIdWlzgTkO+4Do4IK0G8aGCQBq7fnVV7qG7yOGbbM0afzaD6o3g6NOXaPyKh1D1Cy3YWsANXNq5riwggfEWjSdhPPK5YdfU61sadVsVswDS3RuXLvG0y3sqFjl0ales/XV7tOwmI+ihW3xCDCLbg4tT4jU7b6eDW7y9FN1PKJcCONQByoRvajRVcdYcRGpidRB43TVpbe1AdMn2Qf65QCCOZgojg72uq1mHZwaRpH3RwgPoFKUnfi/HsAaN9VLgXFzWk+83MQHeOh8Veuj8cFRrWxEHL46f2FXKVjOdh0jYee30j5Ih0rQDKjh2d5dl55EqnKzvw7mhX9PUOHZRHjnujbrcPpjyUCpa6aJFRNHNpVVazFYdQBMwvYhheshLs3wURrPkLVZxFTqSjUugLRw1uoIQbE+mKbiZaNfBWgnVer0huh23Q2NeSeepkWN9CauLJGqr1/0jUYWkSR5crbL61BQa6tBEQh3uJQqFGssqz8jGKmF1GHaO8pxlB4Ov01K05+CseTI3/NLodPU5+ELHXRj+HRX8sFNqP8A4rzOud4/1FT6T4ICEVh/FfP+d/8AW5TqVXXv6oaiFxngsFpdDbX1RBhHdCLO2nUEooy1KjkdSlKTWUKqskcQhdxYA7kAfVFHWx2kqLVw0nmV65tWO5cXAtXD6bTtPn3SqtOZ2A8tkSfYwZJACiXLwJDNfyTYyI3BRvhIr9/ZNA17k/TlBaxDdG+iP31uXeRPog11QykxsNuVTF4OVWjbKVhmzdrrEhWbp+qRVa7sWn6gfkqxbbk8nsrPgTRpvqAPlyqIvBVoLtpGp38GPIFA+o7A1aNbuGyI3zN94fkjlo0OY0ngQfkodV8S3eZ0O6cyunj6V0MDxq1LXzEB4Lvm4zqodpRLntaNyYELSLzCffd7ZstpFrYOzmOeXGfIEfJC/wBxNF0RTHuh2w1MRMj1KzcQVfh0nUUo8NoPYFZloJOxYII3yt9308lzC7aCTJzNdyD/AIZ8eVYLRrdA0RA7R/8AUQZhWYAt+I/kUJ3LxppJlVxG3cyqKnDhx34RfBKGeoDye2icvsPIDmkaDadkQ6UtfeGmyGx6pJRpymmXC0b7keC4KW6mW1JPiiETjc+UlVs2BhThyfeNEq4ZBS4BbvqlWGud7MGXktgxvqPEJoXchErlzfZ5TGhkH80Gp09TA0lJm9rwVUmpRyuBFWsotRuZFXWBIS6WHFJakyhVoRAosDwE9b2eolWKnZCE42xEr3Yipa7ofPdz/iv/ABv/AK3KVR4A/vRQbh38eoP5n/7jkTtGSQm1AYfU8Fgw1ugRqmNELw+noitMKGXJ24rbEVCbcpApJbbdAZvSBb7AO31TZw4DYI4KCZrtWgqUW+CnYtbx4awqrebkK348wk6Kn3jCHfRV0XdHM1a+p2RApiHAeKuXS8Frhy3XxVKquI15n9Vc+khmlw7wfmqpOwGgdqqSNBwK7zSD979EnFqGX3xu0fISo2Htyyfkpr3F9PMddIMefZURd0dKUdtXcuADfe833mwSQdNdQdB47IVh1sfbVco0kCZOgicp7nX5K3fsQe3TeNJ4cE3ZWYBdA1JkxyY3XrD+1ja/VEa0o7Tqj9syGyfMKLRocd/yT1Srl0GjTtO5WpWJK0+0dkIqtluv3kSwmyDNVDoWmYg8DZT6141o0QyklySVZNrZEN0ngJVW9aFVxijiuhznEJDr+BF8lm8mELi7k6JGY8JVrZydVO/YkrLyelOEMAs2pdup9DDlJpW8KaxuiKMUIq6h8IjttRC97FPlKajwTb2Mtpp5tJONCWAjSFObPlqqP/0P/G//AHHIxYN1CF1h/Ff/AOR/+45G8Nt5cD6qepwd/TRz6lhsmaBFqLFEtKWyK29FR2uderJRR5lNPst1Lt7VTm2kLVTucypqEgO6ioF2EfuaUBAb5BUVh+nnuZU8eGsj+yqneQfOP1VpxuprB8dFVr4e9A0nwT6HAvU23MD1gY0Vq6BrNzlk+9E+HigjMPLtIPlBnzR7prD/AGNYHaeCCPzCpqNbRWmpzjUUkscF9q0i0DsuUqvA0j5IlSc17IJEwqnieLiiSW5iNfgALtDrAW06lsHRU04vdixZ31QQ0GG6bpWHWkkwZ1nT4T6lCbK49s1lRnvgxudu8juizWvOgJAjbhE9QuiFSVo2i+T1a6dnLWtAHfumXMJdJ1UinZmZKn0bTRLdSchbqRp8DlqwubCW/DVJt2RCnZJRbb8nLnWcZYK++yg6BSbduyKG2BTL7aNkG2xvzG5WY9aDVTwh1vop1NHFkNXk6Wpxq4UkFEJ5HMi8GrocvSisAKASkgFLRxBZ8zFn8Wp+N/8AW5WbBrIaEBAWNPtn/jd/W5XLCqOgUNV9D63SpXb8ApaUEYtaCi2lJGLWmgjETqapIt6KlGkuUQnXOVCSscacm2C72loq1iQAn+yrRdsLlX8Sw5zwQ33R/mHxHynbzUlVXOnpJ7eTP8exSnTMOLi47BrZMaKo3l06sZYx7WgauiCNdi52nputCuMIo0nCm1pdUfJMe9VcAZJc46tb46SuUukalRwL6ppsb8NOiA2GzpLiJzeOibTnGKyOrxnV5ePBf22il2OB1arm5REb+0qlpJ8BoT6D1VmtsGDHtD3l7uGMZUI9XOJjXmQrPS6Rt2bMLnxGd7nF0c6oph3TtvRjJTEjcnUnzlbKW4CEY01x+/j8ga99synDaLXc/wCJD/TSJ9UjBOm8v8ZuYOdJe1xkEuJOvAIJOysr6I1LQB5bKVZ0IGyFLoMnW/l1BtHCg0ktaGF2ro0Bd3juplG1I5UyuzZKpsRpIndZtDLGJxu6W5i81i3gS5XH2qWAoYcpDKuiNSJpoXK4WrgcuyvXuLE7J6nUTRautYsWDzyiW0rxCQwJ2Ey4h4EBycaUjIltatMdhbQlhJCUmRFM+fqVAe1d+J39blbcPboFWLF5NV0/5nf1FWuyC59TvH2kFaDaDdoEUt0MtuETt0aORXJjXLxKS1KIWkA3VZPkhuIS73KcA8k7Nb4dyilbYqJRaIPmglkdTdsgylhLGSWgAu+J33neJKV7GERqBRnBZtRVGo2R6NPWVIAXsui8zZeNk75E5E9TELgGi8OFt7AN3FVjoF1rk3VOi9T2XtxlsD5ckZkkrgK9uMSHA5O03KHm1UimsUjJRwSmlOBMtTzExMmkLaE4GrjQltTEJbHGBOBqSxOBNSENnMq8AlFcCKwJ1dXF0I0jD//Z"/>
          <p:cNvSpPr>
            <a:spLocks noChangeAspect="1" noChangeArrowheads="1"/>
          </p:cNvSpPr>
          <p:nvPr/>
        </p:nvSpPr>
        <p:spPr bwMode="auto">
          <a:xfrm>
            <a:off x="1692275" y="-631825"/>
            <a:ext cx="2286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a:solidFill>
                  <a:schemeClr val="tx1"/>
                </a:solidFill>
                <a:latin typeface="Tahoma" panose="020B0604030504040204" pitchFamily="34" charset="0"/>
              </a:defRPr>
            </a:lvl1pPr>
            <a:lvl2pPr marL="742950" indent="-285750">
              <a:spcBef>
                <a:spcPct val="20000"/>
              </a:spcBef>
              <a:buClr>
                <a:schemeClr val="folHlink"/>
              </a:buClr>
              <a:buChar char="–"/>
              <a:defRPr kumimoji="1" sz="2800">
                <a:solidFill>
                  <a:schemeClr val="tx1"/>
                </a:solidFill>
                <a:latin typeface="Tahoma" panose="020B0604030504040204" pitchFamily="34" charset="0"/>
              </a:defRPr>
            </a:lvl2pPr>
            <a:lvl3pPr marL="1143000" indent="-228600">
              <a:spcBef>
                <a:spcPct val="20000"/>
              </a:spcBef>
              <a:buClr>
                <a:schemeClr val="folHlink"/>
              </a:buClr>
              <a:buSzPct val="60000"/>
              <a:buFont typeface="Monotype Sorts" pitchFamily="2" charset="2"/>
              <a:buChar char="n"/>
              <a:defRPr kumimoji="1" sz="24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lr>
                <a:schemeClr val="folHlink"/>
              </a:buClr>
              <a:buSzPct val="50000"/>
              <a:buFont typeface="Monotype Sorts"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9pPr>
          </a:lstStyle>
          <a:p>
            <a:pPr>
              <a:spcBef>
                <a:spcPct val="0"/>
              </a:spcBef>
              <a:buClrTx/>
              <a:buSzTx/>
              <a:buFontTx/>
              <a:buNone/>
            </a:pPr>
            <a:endParaRPr kumimoji="0" lang="en-US" altLang="en-US" sz="2400">
              <a:latin typeface="Times New Roman" panose="02020603050405020304" pitchFamily="18" charset="0"/>
            </a:endParaRPr>
          </a:p>
        </p:txBody>
      </p:sp>
      <p:pic>
        <p:nvPicPr>
          <p:cNvPr id="36869" name="Picture 1032" descr="http://www.testriffic.com/resultfiles/13639Lustful%20E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0638"/>
            <a:ext cx="41148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091EC57-7CE2-430E-8CE5-24CADF810987}"/>
              </a:ext>
            </a:extLst>
          </p:cNvPr>
          <p:cNvSpPr>
            <a:spLocks noGrp="1" noChangeArrowheads="1"/>
          </p:cNvSpPr>
          <p:nvPr>
            <p:ph type="title"/>
          </p:nvPr>
        </p:nvSpPr>
        <p:spPr>
          <a:xfrm>
            <a:off x="0" y="457200"/>
            <a:ext cx="12192000" cy="1143000"/>
          </a:xfrm>
        </p:spPr>
        <p:txBody>
          <a:bodyPr/>
          <a:lstStyle/>
          <a:p>
            <a:pPr>
              <a:defRPr/>
            </a:pPr>
            <a:r>
              <a:rPr lang="en-US" sz="5400" b="1" dirty="0"/>
              <a:t>Causes of Spiritual Blindness: Lust</a:t>
            </a:r>
          </a:p>
        </p:txBody>
      </p:sp>
      <p:sp>
        <p:nvSpPr>
          <p:cNvPr id="8195" name="Rectangle 3">
            <a:extLst>
              <a:ext uri="{FF2B5EF4-FFF2-40B4-BE49-F238E27FC236}">
                <a16:creationId xmlns:a16="http://schemas.microsoft.com/office/drawing/2014/main" id="{D8C583C3-96D8-4131-BD72-18F786C061C0}"/>
              </a:ext>
            </a:extLst>
          </p:cNvPr>
          <p:cNvSpPr>
            <a:spLocks noGrp="1" noChangeArrowheads="1"/>
          </p:cNvSpPr>
          <p:nvPr>
            <p:ph idx="1"/>
          </p:nvPr>
        </p:nvSpPr>
        <p:spPr/>
        <p:txBody>
          <a:bodyPr/>
          <a:lstStyle/>
          <a:p>
            <a:pPr>
              <a:defRPr/>
            </a:pPr>
            <a:r>
              <a:rPr lang="en-US" sz="4400" b="1" dirty="0"/>
              <a:t>Need to guard your heart</a:t>
            </a:r>
          </a:p>
          <a:p>
            <a:pPr>
              <a:defRPr/>
            </a:pPr>
            <a:r>
              <a:rPr lang="en-US" sz="4400" b="1" dirty="0"/>
              <a:t>Psalm 1:1-2</a:t>
            </a:r>
          </a:p>
        </p:txBody>
      </p:sp>
      <p:sp>
        <p:nvSpPr>
          <p:cNvPr id="38916" name="AutoShape 5"/>
          <p:cNvSpPr>
            <a:spLocks noChangeArrowheads="1"/>
          </p:cNvSpPr>
          <p:nvPr/>
        </p:nvSpPr>
        <p:spPr bwMode="auto">
          <a:xfrm>
            <a:off x="6934200" y="2743200"/>
            <a:ext cx="4343400" cy="39624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solidFill>
              <a:srgbClr val="000000"/>
            </a:solidFill>
            <a:miter lim="800000"/>
            <a:headEnd/>
            <a:tailEnd/>
          </a:ln>
        </p:spPr>
        <p:txBody>
          <a:bodyPr wrap="none" anchor="ctr"/>
          <a:lstStyle/>
          <a:p>
            <a:endParaRPr lang="en-US"/>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3C50-F865-4B19-BE0B-C5BAC1D0A78B}"/>
              </a:ext>
            </a:extLst>
          </p:cNvPr>
          <p:cNvSpPr>
            <a:spLocks noGrp="1"/>
          </p:cNvSpPr>
          <p:nvPr>
            <p:ph type="title"/>
          </p:nvPr>
        </p:nvSpPr>
        <p:spPr/>
        <p:txBody>
          <a:bodyPr/>
          <a:lstStyle/>
          <a:p>
            <a:pPr>
              <a:defRPr/>
            </a:pPr>
            <a:endParaRPr lang="en-US"/>
          </a:p>
        </p:txBody>
      </p:sp>
      <p:pic>
        <p:nvPicPr>
          <p:cNvPr id="5" name="Content Placeholder 4" descr="A river running through a body of water&#10;&#10;Description automatically generated">
            <a:extLst>
              <a:ext uri="{FF2B5EF4-FFF2-40B4-BE49-F238E27FC236}">
                <a16:creationId xmlns:a16="http://schemas.microsoft.com/office/drawing/2014/main" id="{94D969A9-E948-45F1-A3C4-58DF9DD57D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7613118"/>
          </a:xfrm>
        </p:spPr>
      </p:pic>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E29E582-5109-43B8-8F97-6FDE521F1853}"/>
              </a:ext>
            </a:extLst>
          </p:cNvPr>
          <p:cNvSpPr>
            <a:spLocks noGrp="1" noChangeArrowheads="1"/>
          </p:cNvSpPr>
          <p:nvPr>
            <p:ph type="title"/>
          </p:nvPr>
        </p:nvSpPr>
        <p:spPr>
          <a:xfrm>
            <a:off x="0" y="-304800"/>
            <a:ext cx="12192000" cy="1600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5400" b="1" dirty="0"/>
              <a:t>Causes of Spiritual Blindness: Lust</a:t>
            </a:r>
            <a:endParaRPr lang="en-US" altLang="en-US" sz="5400" dirty="0">
              <a:effectLst/>
            </a:endParaRPr>
          </a:p>
        </p:txBody>
      </p:sp>
      <p:sp>
        <p:nvSpPr>
          <p:cNvPr id="40963" name="Rectangle 3">
            <a:extLst>
              <a:ext uri="{FF2B5EF4-FFF2-40B4-BE49-F238E27FC236}">
                <a16:creationId xmlns:a16="http://schemas.microsoft.com/office/drawing/2014/main" id="{5FB3C434-0B2A-4898-99BA-E2BCFE75EA11}"/>
              </a:ext>
            </a:extLst>
          </p:cNvPr>
          <p:cNvSpPr>
            <a:spLocks noGrp="1" noChangeArrowheads="1"/>
          </p:cNvSpPr>
          <p:nvPr>
            <p:ph idx="1"/>
          </p:nvPr>
        </p:nvSpPr>
        <p:spPr>
          <a:xfrm>
            <a:off x="377825" y="1824038"/>
            <a:ext cx="10896600" cy="472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4000" b="1" dirty="0"/>
              <a:t>God has given covenant relationship of marriage between husband and wife (Gen 2:24)</a:t>
            </a:r>
          </a:p>
          <a:p>
            <a:pPr>
              <a:defRPr/>
            </a:pPr>
            <a:r>
              <a:rPr lang="en-US" sz="4000" b="1" dirty="0"/>
              <a:t>When Gentiles failed to recognize God, eventually they became depraved minds</a:t>
            </a:r>
          </a:p>
          <a:p>
            <a:pPr>
              <a:defRPr/>
            </a:pPr>
            <a:r>
              <a:rPr lang="en-US" sz="4000" b="1" dirty="0"/>
              <a:t>Romans 1:19-32</a:t>
            </a:r>
          </a:p>
          <a:p>
            <a:pPr>
              <a:defRPr/>
            </a:pPr>
            <a:r>
              <a:rPr lang="en-US" sz="4000" b="1" dirty="0"/>
              <a:t>Given over to their lusts</a:t>
            </a:r>
          </a:p>
          <a:p>
            <a:pPr>
              <a:defRPr/>
            </a:pPr>
            <a:endParaRPr lang="en-US" altLang="en-US" sz="4000" dirty="0">
              <a:effectLst/>
            </a:endParaRPr>
          </a:p>
        </p:txBody>
      </p:sp>
      <p:pic>
        <p:nvPicPr>
          <p:cNvPr id="40964" name="Picture 4" descr="lips___lust_by_sawyerr-d3ar3c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4968875"/>
            <a:ext cx="27432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21EC9B0-F8FC-441F-9CEB-8CA94D3936D8}"/>
              </a:ext>
            </a:extLst>
          </p:cNvPr>
          <p:cNvSpPr>
            <a:spLocks noGrp="1" noChangeArrowheads="1"/>
          </p:cNvSpPr>
          <p:nvPr>
            <p:ph type="title"/>
          </p:nvPr>
        </p:nvSpPr>
        <p:spPr>
          <a:xfrm>
            <a:off x="0" y="0"/>
            <a:ext cx="12192000" cy="129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5400" b="1" dirty="0"/>
              <a:t>Causes of Spiritual Blindness: Lust</a:t>
            </a:r>
            <a:endParaRPr lang="en-US" altLang="en-US" sz="5400" dirty="0">
              <a:effectLst/>
            </a:endParaRPr>
          </a:p>
        </p:txBody>
      </p:sp>
      <p:sp>
        <p:nvSpPr>
          <p:cNvPr id="43011" name="Rectangle 3">
            <a:extLst>
              <a:ext uri="{FF2B5EF4-FFF2-40B4-BE49-F238E27FC236}">
                <a16:creationId xmlns:a16="http://schemas.microsoft.com/office/drawing/2014/main" id="{07CA8C9C-E154-45AD-AA0A-D65F6D50A49E}"/>
              </a:ext>
            </a:extLst>
          </p:cNvPr>
          <p:cNvSpPr>
            <a:spLocks noGrp="1" noChangeArrowheads="1"/>
          </p:cNvSpPr>
          <p:nvPr>
            <p:ph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4400" b="1" dirty="0">
                <a:effectLst>
                  <a:outerShdw blurRad="38100" dist="38100" dir="2700000" algn="tl">
                    <a:srgbClr val="000000">
                      <a:alpha val="43137"/>
                    </a:srgbClr>
                  </a:outerShdw>
                </a:effectLst>
                <a:latin typeface="+mj-lt"/>
              </a:rPr>
              <a:t>Is American culture described by Romans 1?</a:t>
            </a:r>
          </a:p>
          <a:p>
            <a:pPr>
              <a:defRPr/>
            </a:pPr>
            <a:r>
              <a:rPr kumimoji="0" lang="en-US" sz="4400" b="1" dirty="0">
                <a:effectLst>
                  <a:outerShdw blurRad="38100" dist="38100" dir="2700000" algn="tl">
                    <a:srgbClr val="000000">
                      <a:alpha val="43137"/>
                    </a:srgbClr>
                  </a:outerShdw>
                </a:effectLst>
                <a:latin typeface="+mj-lt"/>
              </a:rPr>
              <a:t>Prov 4:19 The way of the wicked </a:t>
            </a:r>
            <a:r>
              <a:rPr kumimoji="0" lang="en-US" sz="4400" b="1" i="1" dirty="0">
                <a:effectLst>
                  <a:outerShdw blurRad="38100" dist="38100" dir="2700000" algn="tl">
                    <a:srgbClr val="000000">
                      <a:alpha val="43137"/>
                    </a:srgbClr>
                  </a:outerShdw>
                </a:effectLst>
                <a:latin typeface="+mj-lt"/>
              </a:rPr>
              <a:t>is</a:t>
            </a:r>
            <a:r>
              <a:rPr kumimoji="0" lang="en-US" sz="4400" b="1" dirty="0">
                <a:effectLst>
                  <a:outerShdw blurRad="38100" dist="38100" dir="2700000" algn="tl">
                    <a:srgbClr val="000000">
                      <a:alpha val="43137"/>
                    </a:srgbClr>
                  </a:outerShdw>
                </a:effectLst>
                <a:latin typeface="+mj-lt"/>
              </a:rPr>
              <a:t> like darkness; They do not know what makes them stumble.</a:t>
            </a:r>
          </a:p>
          <a:p>
            <a:pPr>
              <a:defRPr/>
            </a:pPr>
            <a:endParaRPr lang="en-US" altLang="en-US" sz="4400" dirty="0">
              <a:effectLst/>
            </a:endParaRP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a:extLst>
              <a:ext uri="{FF2B5EF4-FFF2-40B4-BE49-F238E27FC236}">
                <a16:creationId xmlns:a16="http://schemas.microsoft.com/office/drawing/2014/main" id="{4DFAD009-D6CB-4217-8585-B2B6E4CDCA35}"/>
              </a:ext>
            </a:extLst>
          </p:cNvPr>
          <p:cNvSpPr>
            <a:spLocks noGrp="1" noChangeArrowheads="1"/>
          </p:cNvSpPr>
          <p:nvPr>
            <p:ph type="title"/>
          </p:nvPr>
        </p:nvSpPr>
        <p:spPr>
          <a:xfrm>
            <a:off x="0" y="0"/>
            <a:ext cx="12192000" cy="1744663"/>
          </a:xfrm>
        </p:spPr>
        <p:txBody>
          <a:bodyPr/>
          <a:lstStyle/>
          <a:p>
            <a:pPr>
              <a:defRPr/>
            </a:pPr>
            <a:r>
              <a:rPr lang="en-US" b="1" dirty="0"/>
              <a:t>Causes of Spiritual and Physical Blindness: Alcohol and Drugs</a:t>
            </a:r>
          </a:p>
        </p:txBody>
      </p:sp>
      <p:graphicFrame>
        <p:nvGraphicFramePr>
          <p:cNvPr id="45059" name="Object 1030"/>
          <p:cNvGraphicFramePr>
            <a:graphicFrameLocks noChangeAspect="1"/>
          </p:cNvGraphicFramePr>
          <p:nvPr/>
        </p:nvGraphicFramePr>
        <p:xfrm>
          <a:off x="-19050" y="3360738"/>
          <a:ext cx="3752850" cy="3497262"/>
        </p:xfrm>
        <a:graphic>
          <a:graphicData uri="http://schemas.openxmlformats.org/presentationml/2006/ole">
            <mc:AlternateContent xmlns:mc="http://schemas.openxmlformats.org/markup-compatibility/2006">
              <mc:Choice xmlns:v="urn:schemas-microsoft-com:vml" Requires="v">
                <p:oleObj spid="_x0000_s45077" name="Clip" r:id="rId4" imgW="4824413" imgH="4495800" progId="MS_ClipArt_Gallery.2">
                  <p:embed/>
                </p:oleObj>
              </mc:Choice>
              <mc:Fallback>
                <p:oleObj name="Clip" r:id="rId4" imgW="4824413" imgH="4495800" progId="MS_ClipArt_Gallery.2">
                  <p:embed/>
                  <p:pic>
                    <p:nvPicPr>
                      <p:cNvPr id="0" name="Object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 y="3360738"/>
                        <a:ext cx="3752850" cy="349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5060" name="Group 1041"/>
          <p:cNvGrpSpPr>
            <a:grpSpLocks/>
          </p:cNvGrpSpPr>
          <p:nvPr/>
        </p:nvGrpSpPr>
        <p:grpSpPr bwMode="auto">
          <a:xfrm>
            <a:off x="8915400" y="5254625"/>
            <a:ext cx="2286000" cy="1603375"/>
            <a:chOff x="3168" y="3312"/>
            <a:chExt cx="1440" cy="1010"/>
          </a:xfrm>
        </p:grpSpPr>
        <p:pic>
          <p:nvPicPr>
            <p:cNvPr id="45062" name="Picture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 y="3312"/>
              <a:ext cx="1440"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3" name="Group 1040"/>
            <p:cNvGrpSpPr>
              <a:grpSpLocks/>
            </p:cNvGrpSpPr>
            <p:nvPr/>
          </p:nvGrpSpPr>
          <p:grpSpPr bwMode="auto">
            <a:xfrm>
              <a:off x="3336" y="3540"/>
              <a:ext cx="1008" cy="480"/>
              <a:chOff x="3336" y="3540"/>
              <a:chExt cx="1008" cy="480"/>
            </a:xfrm>
          </p:grpSpPr>
          <p:sp>
            <p:nvSpPr>
              <p:cNvPr id="45064" name="Freeform 1032"/>
              <p:cNvSpPr>
                <a:spLocks/>
              </p:cNvSpPr>
              <p:nvPr/>
            </p:nvSpPr>
            <p:spPr bwMode="auto">
              <a:xfrm>
                <a:off x="3336" y="3756"/>
                <a:ext cx="264" cy="48"/>
              </a:xfrm>
              <a:custGeom>
                <a:avLst/>
                <a:gdLst>
                  <a:gd name="T0" fmla="*/ 0 w 264"/>
                  <a:gd name="T1" fmla="*/ 48 h 48"/>
                  <a:gd name="T2" fmla="*/ 132 w 264"/>
                  <a:gd name="T3" fmla="*/ 0 h 48"/>
                  <a:gd name="T4" fmla="*/ 264 w 264"/>
                  <a:gd name="T5" fmla="*/ 12 h 48"/>
                  <a:gd name="T6" fmla="*/ 0 60000 65536"/>
                  <a:gd name="T7" fmla="*/ 0 60000 65536"/>
                  <a:gd name="T8" fmla="*/ 0 60000 65536"/>
                  <a:gd name="T9" fmla="*/ 0 w 264"/>
                  <a:gd name="T10" fmla="*/ 0 h 48"/>
                  <a:gd name="T11" fmla="*/ 264 w 264"/>
                  <a:gd name="T12" fmla="*/ 48 h 48"/>
                </a:gdLst>
                <a:ahLst/>
                <a:cxnLst>
                  <a:cxn ang="T6">
                    <a:pos x="T0" y="T1"/>
                  </a:cxn>
                  <a:cxn ang="T7">
                    <a:pos x="T2" y="T3"/>
                  </a:cxn>
                  <a:cxn ang="T8">
                    <a:pos x="T4" y="T5"/>
                  </a:cxn>
                </a:cxnLst>
                <a:rect l="T9" t="T10" r="T11" b="T12"/>
                <a:pathLst>
                  <a:path w="264" h="48">
                    <a:moveTo>
                      <a:pt x="0" y="48"/>
                    </a:moveTo>
                    <a:cubicBezTo>
                      <a:pt x="55" y="37"/>
                      <a:pt x="86" y="30"/>
                      <a:pt x="132" y="0"/>
                    </a:cubicBezTo>
                    <a:cubicBezTo>
                      <a:pt x="232" y="14"/>
                      <a:pt x="188" y="12"/>
                      <a:pt x="264" y="1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5" name="Freeform 1033"/>
              <p:cNvSpPr>
                <a:spLocks/>
              </p:cNvSpPr>
              <p:nvPr/>
            </p:nvSpPr>
            <p:spPr bwMode="auto">
              <a:xfrm>
                <a:off x="3468" y="3660"/>
                <a:ext cx="36" cy="24"/>
              </a:xfrm>
              <a:custGeom>
                <a:avLst/>
                <a:gdLst>
                  <a:gd name="T0" fmla="*/ 0 w 36"/>
                  <a:gd name="T1" fmla="*/ 0 h 24"/>
                  <a:gd name="T2" fmla="*/ 36 w 36"/>
                  <a:gd name="T3" fmla="*/ 24 h 24"/>
                  <a:gd name="T4" fmla="*/ 0 w 36"/>
                  <a:gd name="T5" fmla="*/ 0 h 24"/>
                  <a:gd name="T6" fmla="*/ 0 60000 65536"/>
                  <a:gd name="T7" fmla="*/ 0 60000 65536"/>
                  <a:gd name="T8" fmla="*/ 0 60000 65536"/>
                  <a:gd name="T9" fmla="*/ 0 w 36"/>
                  <a:gd name="T10" fmla="*/ 0 h 24"/>
                  <a:gd name="T11" fmla="*/ 36 w 36"/>
                  <a:gd name="T12" fmla="*/ 24 h 24"/>
                </a:gdLst>
                <a:ahLst/>
                <a:cxnLst>
                  <a:cxn ang="T6">
                    <a:pos x="T0" y="T1"/>
                  </a:cxn>
                  <a:cxn ang="T7">
                    <a:pos x="T2" y="T3"/>
                  </a:cxn>
                  <a:cxn ang="T8">
                    <a:pos x="T4" y="T5"/>
                  </a:cxn>
                </a:cxnLst>
                <a:rect l="T9" t="T10" r="T11" b="T12"/>
                <a:pathLst>
                  <a:path w="36" h="24">
                    <a:moveTo>
                      <a:pt x="0" y="0"/>
                    </a:moveTo>
                    <a:cubicBezTo>
                      <a:pt x="12" y="8"/>
                      <a:pt x="36" y="24"/>
                      <a:pt x="36" y="24"/>
                    </a:cubicBezTo>
                    <a:cubicBezTo>
                      <a:pt x="36" y="24"/>
                      <a:pt x="12" y="8"/>
                      <a:pt x="0" y="0"/>
                    </a:cubicBezTo>
                    <a:close/>
                  </a:path>
                </a:pathLst>
              </a:custGeom>
              <a:solidFill>
                <a:schemeClr val="accent1"/>
              </a:solidFill>
              <a:ln w="9525">
                <a:solidFill>
                  <a:srgbClr val="FF0000"/>
                </a:solidFill>
                <a:round/>
                <a:headEnd/>
                <a:tailEnd/>
              </a:ln>
            </p:spPr>
            <p:txBody>
              <a:bodyPr wrap="none" anchor="ctr"/>
              <a:lstStyle/>
              <a:p>
                <a:endParaRPr lang="en-US"/>
              </a:p>
            </p:txBody>
          </p:sp>
          <p:sp>
            <p:nvSpPr>
              <p:cNvPr id="45066" name="Freeform 1034"/>
              <p:cNvSpPr>
                <a:spLocks/>
              </p:cNvSpPr>
              <p:nvPr/>
            </p:nvSpPr>
            <p:spPr bwMode="auto">
              <a:xfrm>
                <a:off x="3444" y="3836"/>
                <a:ext cx="156" cy="112"/>
              </a:xfrm>
              <a:custGeom>
                <a:avLst/>
                <a:gdLst>
                  <a:gd name="T0" fmla="*/ 0 w 156"/>
                  <a:gd name="T1" fmla="*/ 112 h 112"/>
                  <a:gd name="T2" fmla="*/ 72 w 156"/>
                  <a:gd name="T3" fmla="*/ 76 h 112"/>
                  <a:gd name="T4" fmla="*/ 156 w 156"/>
                  <a:gd name="T5" fmla="*/ 28 h 112"/>
                  <a:gd name="T6" fmla="*/ 0 60000 65536"/>
                  <a:gd name="T7" fmla="*/ 0 60000 65536"/>
                  <a:gd name="T8" fmla="*/ 0 60000 65536"/>
                  <a:gd name="T9" fmla="*/ 0 w 156"/>
                  <a:gd name="T10" fmla="*/ 0 h 112"/>
                  <a:gd name="T11" fmla="*/ 156 w 156"/>
                  <a:gd name="T12" fmla="*/ 112 h 112"/>
                </a:gdLst>
                <a:ahLst/>
                <a:cxnLst>
                  <a:cxn ang="T6">
                    <a:pos x="T0" y="T1"/>
                  </a:cxn>
                  <a:cxn ang="T7">
                    <a:pos x="T2" y="T3"/>
                  </a:cxn>
                  <a:cxn ang="T8">
                    <a:pos x="T4" y="T5"/>
                  </a:cxn>
                </a:cxnLst>
                <a:rect l="T9" t="T10" r="T11" b="T12"/>
                <a:pathLst>
                  <a:path w="156" h="112">
                    <a:moveTo>
                      <a:pt x="0" y="112"/>
                    </a:moveTo>
                    <a:cubicBezTo>
                      <a:pt x="29" y="102"/>
                      <a:pt x="49" y="99"/>
                      <a:pt x="72" y="76"/>
                    </a:cubicBezTo>
                    <a:cubicBezTo>
                      <a:pt x="104" y="44"/>
                      <a:pt x="99" y="0"/>
                      <a:pt x="156" y="28"/>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7" name="Freeform 1035"/>
              <p:cNvSpPr>
                <a:spLocks/>
              </p:cNvSpPr>
              <p:nvPr/>
            </p:nvSpPr>
            <p:spPr bwMode="auto">
              <a:xfrm>
                <a:off x="3612" y="4008"/>
                <a:ext cx="36" cy="12"/>
              </a:xfrm>
              <a:custGeom>
                <a:avLst/>
                <a:gdLst>
                  <a:gd name="T0" fmla="*/ 0 w 36"/>
                  <a:gd name="T1" fmla="*/ 12 h 12"/>
                  <a:gd name="T2" fmla="*/ 36 w 36"/>
                  <a:gd name="T3" fmla="*/ 0 h 12"/>
                  <a:gd name="T4" fmla="*/ 0 w 36"/>
                  <a:gd name="T5" fmla="*/ 12 h 12"/>
                  <a:gd name="T6" fmla="*/ 0 60000 65536"/>
                  <a:gd name="T7" fmla="*/ 0 60000 65536"/>
                  <a:gd name="T8" fmla="*/ 0 60000 65536"/>
                  <a:gd name="T9" fmla="*/ 0 w 36"/>
                  <a:gd name="T10" fmla="*/ 0 h 12"/>
                  <a:gd name="T11" fmla="*/ 36 w 36"/>
                  <a:gd name="T12" fmla="*/ 12 h 12"/>
                </a:gdLst>
                <a:ahLst/>
                <a:cxnLst>
                  <a:cxn ang="T6">
                    <a:pos x="T0" y="T1"/>
                  </a:cxn>
                  <a:cxn ang="T7">
                    <a:pos x="T2" y="T3"/>
                  </a:cxn>
                  <a:cxn ang="T8">
                    <a:pos x="T4" y="T5"/>
                  </a:cxn>
                </a:cxnLst>
                <a:rect l="T9" t="T10" r="T11" b="T12"/>
                <a:pathLst>
                  <a:path w="36" h="12">
                    <a:moveTo>
                      <a:pt x="0" y="12"/>
                    </a:moveTo>
                    <a:cubicBezTo>
                      <a:pt x="12" y="8"/>
                      <a:pt x="36" y="0"/>
                      <a:pt x="36" y="0"/>
                    </a:cubicBezTo>
                    <a:cubicBezTo>
                      <a:pt x="36" y="0"/>
                      <a:pt x="12" y="8"/>
                      <a:pt x="0" y="12"/>
                    </a:cubicBezTo>
                    <a:close/>
                  </a:path>
                </a:pathLst>
              </a:custGeom>
              <a:solidFill>
                <a:schemeClr val="accent1"/>
              </a:solidFill>
              <a:ln w="9525">
                <a:solidFill>
                  <a:srgbClr val="FF0000"/>
                </a:solidFill>
                <a:round/>
                <a:headEnd/>
                <a:tailEnd/>
              </a:ln>
            </p:spPr>
            <p:txBody>
              <a:bodyPr wrap="none" anchor="ctr"/>
              <a:lstStyle/>
              <a:p>
                <a:endParaRPr lang="en-US"/>
              </a:p>
            </p:txBody>
          </p:sp>
          <p:sp>
            <p:nvSpPr>
              <p:cNvPr id="45068" name="Freeform 1036"/>
              <p:cNvSpPr>
                <a:spLocks/>
              </p:cNvSpPr>
              <p:nvPr/>
            </p:nvSpPr>
            <p:spPr bwMode="auto">
              <a:xfrm>
                <a:off x="3636" y="3540"/>
                <a:ext cx="36" cy="84"/>
              </a:xfrm>
              <a:custGeom>
                <a:avLst/>
                <a:gdLst>
                  <a:gd name="T0" fmla="*/ 36 w 36"/>
                  <a:gd name="T1" fmla="*/ 84 h 84"/>
                  <a:gd name="T2" fmla="*/ 0 w 36"/>
                  <a:gd name="T3" fmla="*/ 0 h 84"/>
                  <a:gd name="T4" fmla="*/ 0 60000 65536"/>
                  <a:gd name="T5" fmla="*/ 0 60000 65536"/>
                  <a:gd name="T6" fmla="*/ 0 w 36"/>
                  <a:gd name="T7" fmla="*/ 0 h 84"/>
                  <a:gd name="T8" fmla="*/ 36 w 36"/>
                  <a:gd name="T9" fmla="*/ 84 h 84"/>
                </a:gdLst>
                <a:ahLst/>
                <a:cxnLst>
                  <a:cxn ang="T4">
                    <a:pos x="T0" y="T1"/>
                  </a:cxn>
                  <a:cxn ang="T5">
                    <a:pos x="T2" y="T3"/>
                  </a:cxn>
                </a:cxnLst>
                <a:rect l="T6" t="T7" r="T8" b="T9"/>
                <a:pathLst>
                  <a:path w="36" h="84">
                    <a:moveTo>
                      <a:pt x="36" y="84"/>
                    </a:moveTo>
                    <a:cubicBezTo>
                      <a:pt x="27" y="57"/>
                      <a:pt x="0" y="23"/>
                      <a:pt x="0" y="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9" name="Freeform 1037"/>
              <p:cNvSpPr>
                <a:spLocks/>
              </p:cNvSpPr>
              <p:nvPr/>
            </p:nvSpPr>
            <p:spPr bwMode="auto">
              <a:xfrm>
                <a:off x="4116" y="3612"/>
                <a:ext cx="60" cy="48"/>
              </a:xfrm>
              <a:custGeom>
                <a:avLst/>
                <a:gdLst>
                  <a:gd name="T0" fmla="*/ 0 w 60"/>
                  <a:gd name="T1" fmla="*/ 48 h 48"/>
                  <a:gd name="T2" fmla="*/ 36 w 60"/>
                  <a:gd name="T3" fmla="*/ 36 h 48"/>
                  <a:gd name="T4" fmla="*/ 60 w 60"/>
                  <a:gd name="T5" fmla="*/ 0 h 48"/>
                  <a:gd name="T6" fmla="*/ 0 60000 65536"/>
                  <a:gd name="T7" fmla="*/ 0 60000 65536"/>
                  <a:gd name="T8" fmla="*/ 0 60000 65536"/>
                  <a:gd name="T9" fmla="*/ 0 w 60"/>
                  <a:gd name="T10" fmla="*/ 0 h 48"/>
                  <a:gd name="T11" fmla="*/ 60 w 60"/>
                  <a:gd name="T12" fmla="*/ 48 h 48"/>
                </a:gdLst>
                <a:ahLst/>
                <a:cxnLst>
                  <a:cxn ang="T6">
                    <a:pos x="T0" y="T1"/>
                  </a:cxn>
                  <a:cxn ang="T7">
                    <a:pos x="T2" y="T3"/>
                  </a:cxn>
                  <a:cxn ang="T8">
                    <a:pos x="T4" y="T5"/>
                  </a:cxn>
                </a:cxnLst>
                <a:rect l="T9" t="T10" r="T11" b="T12"/>
                <a:pathLst>
                  <a:path w="60" h="48">
                    <a:moveTo>
                      <a:pt x="0" y="48"/>
                    </a:moveTo>
                    <a:cubicBezTo>
                      <a:pt x="12" y="44"/>
                      <a:pt x="26" y="44"/>
                      <a:pt x="36" y="36"/>
                    </a:cubicBezTo>
                    <a:cubicBezTo>
                      <a:pt x="47" y="27"/>
                      <a:pt x="60" y="0"/>
                      <a:pt x="60" y="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70" name="Freeform 1038"/>
              <p:cNvSpPr>
                <a:spLocks/>
              </p:cNvSpPr>
              <p:nvPr/>
            </p:nvSpPr>
            <p:spPr bwMode="auto">
              <a:xfrm>
                <a:off x="4140" y="3768"/>
                <a:ext cx="204" cy="72"/>
              </a:xfrm>
              <a:custGeom>
                <a:avLst/>
                <a:gdLst>
                  <a:gd name="T0" fmla="*/ 0 w 204"/>
                  <a:gd name="T1" fmla="*/ 72 h 72"/>
                  <a:gd name="T2" fmla="*/ 60 w 204"/>
                  <a:gd name="T3" fmla="*/ 0 h 72"/>
                  <a:gd name="T4" fmla="*/ 96 w 204"/>
                  <a:gd name="T5" fmla="*/ 36 h 72"/>
                  <a:gd name="T6" fmla="*/ 132 w 204"/>
                  <a:gd name="T7" fmla="*/ 60 h 72"/>
                  <a:gd name="T8" fmla="*/ 168 w 204"/>
                  <a:gd name="T9" fmla="*/ 36 h 72"/>
                  <a:gd name="T10" fmla="*/ 204 w 204"/>
                  <a:gd name="T11" fmla="*/ 24 h 72"/>
                  <a:gd name="T12" fmla="*/ 0 60000 65536"/>
                  <a:gd name="T13" fmla="*/ 0 60000 65536"/>
                  <a:gd name="T14" fmla="*/ 0 60000 65536"/>
                  <a:gd name="T15" fmla="*/ 0 60000 65536"/>
                  <a:gd name="T16" fmla="*/ 0 60000 65536"/>
                  <a:gd name="T17" fmla="*/ 0 60000 65536"/>
                  <a:gd name="T18" fmla="*/ 0 w 204"/>
                  <a:gd name="T19" fmla="*/ 0 h 72"/>
                  <a:gd name="T20" fmla="*/ 204 w 204"/>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204" h="72">
                    <a:moveTo>
                      <a:pt x="0" y="72"/>
                    </a:moveTo>
                    <a:cubicBezTo>
                      <a:pt x="7" y="61"/>
                      <a:pt x="45" y="0"/>
                      <a:pt x="60" y="0"/>
                    </a:cubicBezTo>
                    <a:cubicBezTo>
                      <a:pt x="77" y="0"/>
                      <a:pt x="83" y="25"/>
                      <a:pt x="96" y="36"/>
                    </a:cubicBezTo>
                    <a:cubicBezTo>
                      <a:pt x="107" y="45"/>
                      <a:pt x="120" y="52"/>
                      <a:pt x="132" y="60"/>
                    </a:cubicBezTo>
                    <a:cubicBezTo>
                      <a:pt x="144" y="52"/>
                      <a:pt x="155" y="42"/>
                      <a:pt x="168" y="36"/>
                    </a:cubicBezTo>
                    <a:cubicBezTo>
                      <a:pt x="179" y="30"/>
                      <a:pt x="204" y="24"/>
                      <a:pt x="204" y="24"/>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71" name="Freeform 1039"/>
              <p:cNvSpPr>
                <a:spLocks/>
              </p:cNvSpPr>
              <p:nvPr/>
            </p:nvSpPr>
            <p:spPr bwMode="auto">
              <a:xfrm>
                <a:off x="4104" y="3922"/>
                <a:ext cx="144" cy="62"/>
              </a:xfrm>
              <a:custGeom>
                <a:avLst/>
                <a:gdLst>
                  <a:gd name="T0" fmla="*/ 144 w 144"/>
                  <a:gd name="T1" fmla="*/ 62 h 62"/>
                  <a:gd name="T2" fmla="*/ 60 w 144"/>
                  <a:gd name="T3" fmla="*/ 38 h 62"/>
                  <a:gd name="T4" fmla="*/ 0 w 144"/>
                  <a:gd name="T5" fmla="*/ 26 h 62"/>
                  <a:gd name="T6" fmla="*/ 0 60000 65536"/>
                  <a:gd name="T7" fmla="*/ 0 60000 65536"/>
                  <a:gd name="T8" fmla="*/ 0 60000 65536"/>
                  <a:gd name="T9" fmla="*/ 0 w 144"/>
                  <a:gd name="T10" fmla="*/ 0 h 62"/>
                  <a:gd name="T11" fmla="*/ 144 w 144"/>
                  <a:gd name="T12" fmla="*/ 62 h 62"/>
                </a:gdLst>
                <a:ahLst/>
                <a:cxnLst>
                  <a:cxn ang="T6">
                    <a:pos x="T0" y="T1"/>
                  </a:cxn>
                  <a:cxn ang="T7">
                    <a:pos x="T2" y="T3"/>
                  </a:cxn>
                  <a:cxn ang="T8">
                    <a:pos x="T4" y="T5"/>
                  </a:cxn>
                </a:cxnLst>
                <a:rect l="T9" t="T10" r="T11" b="T12"/>
                <a:pathLst>
                  <a:path w="144" h="62">
                    <a:moveTo>
                      <a:pt x="144" y="62"/>
                    </a:moveTo>
                    <a:cubicBezTo>
                      <a:pt x="123" y="0"/>
                      <a:pt x="111" y="4"/>
                      <a:pt x="60" y="38"/>
                    </a:cubicBezTo>
                    <a:cubicBezTo>
                      <a:pt x="16" y="23"/>
                      <a:pt x="37" y="26"/>
                      <a:pt x="0" y="26"/>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43011" name="Rectangle 1027">
            <a:extLst>
              <a:ext uri="{FF2B5EF4-FFF2-40B4-BE49-F238E27FC236}">
                <a16:creationId xmlns:a16="http://schemas.microsoft.com/office/drawing/2014/main" id="{9306678E-94E2-486A-BEAF-E03F4E0BD75A}"/>
              </a:ext>
            </a:extLst>
          </p:cNvPr>
          <p:cNvSpPr>
            <a:spLocks noGrp="1" noChangeArrowheads="1"/>
          </p:cNvSpPr>
          <p:nvPr>
            <p:ph idx="1"/>
          </p:nvPr>
        </p:nvSpPr>
        <p:spPr>
          <a:xfrm>
            <a:off x="228600" y="1744663"/>
            <a:ext cx="11963400" cy="4637087"/>
          </a:xfrm>
        </p:spPr>
        <p:txBody>
          <a:bodyPr/>
          <a:lstStyle/>
          <a:p>
            <a:pPr>
              <a:lnSpc>
                <a:spcPct val="90000"/>
              </a:lnSpc>
              <a:defRPr/>
            </a:pPr>
            <a:r>
              <a:rPr lang="en-US" sz="3600" b="1" dirty="0">
                <a:latin typeface="+mj-lt"/>
              </a:rPr>
              <a:t>Prov 23:29-35 </a:t>
            </a:r>
            <a:r>
              <a:rPr kumimoji="0" lang="en-US" sz="3600" b="1" dirty="0">
                <a:latin typeface="+mj-lt"/>
              </a:rPr>
              <a:t>Who hath woe? who hath sorrow? who hath contentions? who hath babbling? who hath wounds without cause? who hath redness of eyes? </a:t>
            </a:r>
            <a:r>
              <a:rPr kumimoji="0" lang="en-US" sz="3600" b="1" baseline="30000" dirty="0">
                <a:latin typeface="+mj-lt"/>
              </a:rPr>
              <a:t>30</a:t>
            </a:r>
            <a:r>
              <a:rPr kumimoji="0" lang="en-US" sz="3600" b="1" dirty="0">
                <a:latin typeface="+mj-lt"/>
              </a:rPr>
              <a:t>They that tarry long at the wine; they that go to seek mixed wine. </a:t>
            </a:r>
            <a:r>
              <a:rPr kumimoji="0" lang="en-US" sz="3600" b="1" baseline="30000" dirty="0">
                <a:latin typeface="+mj-lt"/>
              </a:rPr>
              <a:t>31</a:t>
            </a:r>
            <a:r>
              <a:rPr kumimoji="0" lang="en-US" sz="3600" b="1" dirty="0">
                <a:latin typeface="+mj-lt"/>
              </a:rPr>
              <a:t>Look not thou upon the wine when it is red, when it giveth his </a:t>
            </a:r>
            <a:r>
              <a:rPr kumimoji="0" lang="en-US" sz="3600" b="1" dirty="0" err="1">
                <a:latin typeface="+mj-lt"/>
              </a:rPr>
              <a:t>colour</a:t>
            </a:r>
            <a:r>
              <a:rPr kumimoji="0" lang="en-US" sz="3600" b="1" dirty="0">
                <a:latin typeface="+mj-lt"/>
              </a:rPr>
              <a:t> in the cup, </a:t>
            </a:r>
            <a:r>
              <a:rPr kumimoji="0" lang="en-US" sz="3600" b="1" i="1" dirty="0">
                <a:latin typeface="+mj-lt"/>
              </a:rPr>
              <a:t>when</a:t>
            </a:r>
            <a:r>
              <a:rPr kumimoji="0" lang="en-US" sz="3600" b="1" dirty="0">
                <a:latin typeface="+mj-lt"/>
              </a:rPr>
              <a:t> it </a:t>
            </a:r>
            <a:r>
              <a:rPr kumimoji="0" lang="en-US" sz="3600" b="1" dirty="0" err="1">
                <a:latin typeface="+mj-lt"/>
              </a:rPr>
              <a:t>moveth</a:t>
            </a:r>
            <a:r>
              <a:rPr kumimoji="0" lang="en-US" sz="3600" b="1" dirty="0">
                <a:latin typeface="+mj-lt"/>
              </a:rPr>
              <a:t> itself aright. </a:t>
            </a:r>
            <a:r>
              <a:rPr kumimoji="0" lang="en-US" sz="3600" b="1" baseline="30000" dirty="0">
                <a:latin typeface="+mj-lt"/>
              </a:rPr>
              <a:t>32</a:t>
            </a:r>
            <a:r>
              <a:rPr kumimoji="0" lang="en-US" sz="3600" b="1" dirty="0">
                <a:latin typeface="+mj-lt"/>
              </a:rPr>
              <a:t>At the last it </a:t>
            </a:r>
            <a:r>
              <a:rPr kumimoji="0" lang="en-US" sz="3600" b="1" dirty="0" err="1">
                <a:latin typeface="+mj-lt"/>
              </a:rPr>
              <a:t>biteth</a:t>
            </a:r>
            <a:r>
              <a:rPr kumimoji="0" lang="en-US" sz="3600" b="1" dirty="0">
                <a:latin typeface="+mj-lt"/>
              </a:rPr>
              <a:t> like a serpent, and</a:t>
            </a:r>
            <a:endParaRPr lang="en-US" sz="3600" b="1" dirty="0">
              <a:latin typeface="+mj-lt"/>
            </a:endParaRP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54A262DD-9E27-49F7-BB2C-B62BE35961C8}"/>
              </a:ext>
            </a:extLst>
          </p:cNvPr>
          <p:cNvSpPr>
            <a:spLocks noGrp="1" noChangeArrowheads="1"/>
          </p:cNvSpPr>
          <p:nvPr>
            <p:ph type="title"/>
          </p:nvPr>
        </p:nvSpPr>
        <p:spPr>
          <a:xfrm>
            <a:off x="2819398" y="0"/>
            <a:ext cx="9372601" cy="1600200"/>
          </a:xfrm>
        </p:spPr>
        <p:txBody>
          <a:bodyPr/>
          <a:lstStyle/>
          <a:p>
            <a:pPr>
              <a:defRPr/>
            </a:pPr>
            <a:r>
              <a:rPr lang="en-US" b="1" dirty="0"/>
              <a:t>Causes of Spiritual and Physical Blindness: Alcohol and Drugs</a:t>
            </a:r>
          </a:p>
        </p:txBody>
      </p:sp>
      <p:sp>
        <p:nvSpPr>
          <p:cNvPr id="70659" name="Rectangle 3">
            <a:extLst>
              <a:ext uri="{FF2B5EF4-FFF2-40B4-BE49-F238E27FC236}">
                <a16:creationId xmlns:a16="http://schemas.microsoft.com/office/drawing/2014/main" id="{B8503C16-96AC-4D49-8BAD-74CB072A1972}"/>
              </a:ext>
            </a:extLst>
          </p:cNvPr>
          <p:cNvSpPr>
            <a:spLocks noGrp="1" noChangeArrowheads="1"/>
          </p:cNvSpPr>
          <p:nvPr>
            <p:ph idx="1"/>
          </p:nvPr>
        </p:nvSpPr>
        <p:spPr>
          <a:xfrm>
            <a:off x="0" y="1828800"/>
            <a:ext cx="12192000" cy="4876800"/>
          </a:xfrm>
        </p:spPr>
        <p:txBody>
          <a:bodyPr/>
          <a:lstStyle/>
          <a:p>
            <a:pPr>
              <a:defRPr/>
            </a:pPr>
            <a:r>
              <a:rPr lang="en-US" sz="3600" b="1" dirty="0">
                <a:latin typeface="+mj-lt"/>
              </a:rPr>
              <a:t>(Prov cont’d) </a:t>
            </a:r>
            <a:r>
              <a:rPr kumimoji="0" lang="en-US" sz="3600" b="1" dirty="0" err="1">
                <a:latin typeface="+mj-lt"/>
              </a:rPr>
              <a:t>stingeth</a:t>
            </a:r>
            <a:r>
              <a:rPr kumimoji="0" lang="en-US" sz="3600" b="1" dirty="0">
                <a:latin typeface="+mj-lt"/>
              </a:rPr>
              <a:t> like an adder.  </a:t>
            </a:r>
            <a:r>
              <a:rPr kumimoji="0" lang="en-US" sz="3600" b="1" baseline="30000" dirty="0">
                <a:latin typeface="+mj-lt"/>
              </a:rPr>
              <a:t>33</a:t>
            </a:r>
            <a:r>
              <a:rPr kumimoji="0" lang="en-US" sz="3600" b="1" dirty="0">
                <a:latin typeface="+mj-lt"/>
              </a:rPr>
              <a:t>Thine eyes shall behold strange women, and thine heart shall utter perverse things. </a:t>
            </a:r>
            <a:r>
              <a:rPr kumimoji="0" lang="en-US" sz="3600" b="1" baseline="30000" dirty="0">
                <a:latin typeface="+mj-lt"/>
              </a:rPr>
              <a:t>34</a:t>
            </a:r>
            <a:r>
              <a:rPr kumimoji="0" lang="en-US" sz="3600" b="1" dirty="0">
                <a:latin typeface="+mj-lt"/>
              </a:rPr>
              <a:t>Yea, thou shalt be as he that lieth down in the midst of the sea, or as he that lieth upon the top of a mast.  </a:t>
            </a:r>
            <a:r>
              <a:rPr kumimoji="0" lang="en-US" sz="3600" b="1" baseline="30000" dirty="0">
                <a:latin typeface="+mj-lt"/>
              </a:rPr>
              <a:t>35</a:t>
            </a:r>
            <a:r>
              <a:rPr kumimoji="0" lang="en-US" sz="3600" b="1" dirty="0">
                <a:latin typeface="+mj-lt"/>
              </a:rPr>
              <a:t>They have stricken me, </a:t>
            </a:r>
            <a:r>
              <a:rPr kumimoji="0" lang="en-US" sz="3600" b="1" i="1" dirty="0">
                <a:latin typeface="+mj-lt"/>
              </a:rPr>
              <a:t>shalt thou say, and</a:t>
            </a:r>
            <a:r>
              <a:rPr kumimoji="0" lang="en-US" sz="3600" b="1" dirty="0">
                <a:latin typeface="+mj-lt"/>
              </a:rPr>
              <a:t> I was not sick; they have beaten me, </a:t>
            </a:r>
            <a:r>
              <a:rPr kumimoji="0" lang="en-US" sz="3600" b="1" i="1" dirty="0">
                <a:latin typeface="+mj-lt"/>
              </a:rPr>
              <a:t>and</a:t>
            </a:r>
            <a:r>
              <a:rPr kumimoji="0" lang="en-US" sz="3600" b="1" dirty="0">
                <a:latin typeface="+mj-lt"/>
              </a:rPr>
              <a:t> I felt </a:t>
            </a:r>
            <a:r>
              <a:rPr kumimoji="0" lang="en-US" sz="3600" b="1" i="1" dirty="0">
                <a:latin typeface="+mj-lt"/>
              </a:rPr>
              <a:t>it</a:t>
            </a:r>
            <a:r>
              <a:rPr kumimoji="0" lang="en-US" sz="3600" b="1" dirty="0">
                <a:latin typeface="+mj-lt"/>
              </a:rPr>
              <a:t> not: when shall I awake? I will seek it yet again. </a:t>
            </a:r>
          </a:p>
        </p:txBody>
      </p:sp>
      <p:pic>
        <p:nvPicPr>
          <p:cNvPr id="64514" name="Picture 2" descr="Drugs-1500x993">
            <a:extLst>
              <a:ext uri="{FF2B5EF4-FFF2-40B4-BE49-F238E27FC236}">
                <a16:creationId xmlns:a16="http://schemas.microsoft.com/office/drawing/2014/main" id="{353AEB76-2287-48CD-86DB-DE6DBF8B2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 y="4763"/>
            <a:ext cx="2814637" cy="186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AB6F867-DAC2-4D52-A383-CB83FF85CA7C}"/>
              </a:ext>
            </a:extLst>
          </p:cNvPr>
          <p:cNvSpPr>
            <a:spLocks noGrp="1" noChangeArrowheads="1"/>
          </p:cNvSpPr>
          <p:nvPr>
            <p:ph type="title"/>
          </p:nvPr>
        </p:nvSpPr>
        <p:spPr>
          <a:xfrm>
            <a:off x="1295400" y="0"/>
            <a:ext cx="10896600" cy="1676400"/>
          </a:xfrm>
        </p:spPr>
        <p:txBody>
          <a:bodyPr/>
          <a:lstStyle/>
          <a:p>
            <a:pPr>
              <a:defRPr/>
            </a:pPr>
            <a:r>
              <a:rPr lang="en-US" sz="5400" b="1" dirty="0"/>
              <a:t>Causes of Spiritual Blindness: </a:t>
            </a:r>
            <a:br>
              <a:rPr lang="en-US" sz="5400" b="1" dirty="0"/>
            </a:br>
            <a:r>
              <a:rPr lang="en-US" sz="5400" b="1" dirty="0"/>
              <a:t>Disobedience/Rebellion</a:t>
            </a:r>
          </a:p>
        </p:txBody>
      </p:sp>
      <p:sp>
        <p:nvSpPr>
          <p:cNvPr id="14339" name="Rectangle 3">
            <a:extLst>
              <a:ext uri="{FF2B5EF4-FFF2-40B4-BE49-F238E27FC236}">
                <a16:creationId xmlns:a16="http://schemas.microsoft.com/office/drawing/2014/main" id="{1075DE6C-7ADA-4369-A760-1A6CA618119E}"/>
              </a:ext>
            </a:extLst>
          </p:cNvPr>
          <p:cNvSpPr>
            <a:spLocks noGrp="1" noChangeArrowheads="1"/>
          </p:cNvSpPr>
          <p:nvPr>
            <p:ph idx="1"/>
          </p:nvPr>
        </p:nvSpPr>
        <p:spPr>
          <a:xfrm>
            <a:off x="0" y="1727200"/>
            <a:ext cx="12192000" cy="4902200"/>
          </a:xfrm>
        </p:spPr>
        <p:txBody>
          <a:bodyPr/>
          <a:lstStyle/>
          <a:p>
            <a:pPr>
              <a:lnSpc>
                <a:spcPct val="90000"/>
              </a:lnSpc>
              <a:defRPr/>
            </a:pPr>
            <a:r>
              <a:rPr lang="en-US" sz="3400" b="1" dirty="0"/>
              <a:t>Isa 42:6-10a </a:t>
            </a:r>
            <a:r>
              <a:rPr kumimoji="0" lang="en-US" sz="3400" b="1" dirty="0">
                <a:latin typeface="Times New Roman" pitchFamily="18" charset="0"/>
              </a:rPr>
              <a:t>“I, the Lord, have called You in righteousness, And will hold Your hand; I will keep You and give You as a covenant to the people, As a light to the Gentiles,</a:t>
            </a:r>
            <a:r>
              <a:rPr kumimoji="0" lang="en-US" sz="3400" b="1" baseline="30000" dirty="0">
                <a:latin typeface="Times New Roman" pitchFamily="18" charset="0"/>
              </a:rPr>
              <a:t>7</a:t>
            </a:r>
            <a:r>
              <a:rPr kumimoji="0" lang="en-US" sz="3400" b="1" dirty="0">
                <a:latin typeface="Times New Roman" pitchFamily="18" charset="0"/>
              </a:rPr>
              <a:t>To open blind eyes, To bring out prisoners from the prison, Those who sit in darkness from the prison house.</a:t>
            </a:r>
            <a:r>
              <a:rPr kumimoji="0" lang="en-US" sz="3400" b="1" baseline="30000" dirty="0">
                <a:latin typeface="Times New Roman" pitchFamily="18" charset="0"/>
              </a:rPr>
              <a:t>8</a:t>
            </a:r>
            <a:r>
              <a:rPr kumimoji="0" lang="en-US" sz="3400" b="1" dirty="0">
                <a:latin typeface="Times New Roman" pitchFamily="18" charset="0"/>
              </a:rPr>
              <a:t>I </a:t>
            </a:r>
            <a:r>
              <a:rPr kumimoji="0" lang="en-US" sz="3400" b="1" i="1" dirty="0">
                <a:latin typeface="Times New Roman" pitchFamily="18" charset="0"/>
              </a:rPr>
              <a:t>am</a:t>
            </a:r>
            <a:r>
              <a:rPr kumimoji="0" lang="en-US" sz="3400" b="1" dirty="0">
                <a:latin typeface="Times New Roman" pitchFamily="18" charset="0"/>
              </a:rPr>
              <a:t> the Lord, that </a:t>
            </a:r>
            <a:r>
              <a:rPr kumimoji="0" lang="en-US" sz="3400" b="1" i="1" dirty="0">
                <a:latin typeface="Times New Roman" pitchFamily="18" charset="0"/>
              </a:rPr>
              <a:t>is</a:t>
            </a:r>
            <a:r>
              <a:rPr kumimoji="0" lang="en-US" sz="3400" b="1" dirty="0">
                <a:latin typeface="Times New Roman" pitchFamily="18" charset="0"/>
              </a:rPr>
              <a:t> My name; And My glory I will not give to another, Nor My praise to carved images.</a:t>
            </a:r>
            <a:r>
              <a:rPr kumimoji="0" lang="en-US" sz="3400" b="1" baseline="30000" dirty="0">
                <a:latin typeface="Times New Roman" pitchFamily="18" charset="0"/>
              </a:rPr>
              <a:t>9 </a:t>
            </a:r>
            <a:r>
              <a:rPr kumimoji="0" lang="en-US" sz="3400" b="1" dirty="0">
                <a:latin typeface="Times New Roman" pitchFamily="18" charset="0"/>
              </a:rPr>
              <a:t>Behold, the former things have come to pass, And new things I declare; Before they spring forth I tell you of them.”</a:t>
            </a:r>
            <a:r>
              <a:rPr kumimoji="0" lang="en-US" sz="3400" b="1" baseline="30000" dirty="0">
                <a:latin typeface="Times New Roman" pitchFamily="18" charset="0"/>
              </a:rPr>
              <a:t>10</a:t>
            </a:r>
            <a:r>
              <a:rPr kumimoji="0" lang="en-US" sz="3400" b="1" dirty="0">
                <a:latin typeface="Times New Roman" pitchFamily="18" charset="0"/>
              </a:rPr>
              <a:t>Sing to the Lord a new song, </a:t>
            </a:r>
            <a:r>
              <a:rPr kumimoji="0" lang="en-US" sz="3400" b="1" i="1" dirty="0">
                <a:latin typeface="Times New Roman" pitchFamily="18" charset="0"/>
              </a:rPr>
              <a:t>And</a:t>
            </a:r>
            <a:r>
              <a:rPr kumimoji="0" lang="en-US" sz="3400" b="1" dirty="0">
                <a:latin typeface="Times New Roman" pitchFamily="18" charset="0"/>
              </a:rPr>
              <a:t> His praise from the ends of the earth, </a:t>
            </a:r>
            <a:endParaRPr lang="en-US" sz="3400" b="1" dirty="0"/>
          </a:p>
        </p:txBody>
      </p:sp>
      <p:pic>
        <p:nvPicPr>
          <p:cNvPr id="49156" name="Picture 6" descr="rebell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00"/>
            <a:ext cx="12954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511A652-EFD3-42E1-AB00-131893C8EC85}"/>
              </a:ext>
            </a:extLst>
          </p:cNvPr>
          <p:cNvSpPr>
            <a:spLocks noGrp="1" noChangeArrowheads="1"/>
          </p:cNvSpPr>
          <p:nvPr>
            <p:ph type="title"/>
          </p:nvPr>
        </p:nvSpPr>
        <p:spPr>
          <a:xfrm>
            <a:off x="0" y="0"/>
            <a:ext cx="12344400" cy="1600200"/>
          </a:xfrm>
        </p:spPr>
        <p:txBody>
          <a:bodyPr/>
          <a:lstStyle/>
          <a:p>
            <a:pPr>
              <a:defRPr/>
            </a:pPr>
            <a:r>
              <a:rPr lang="en-US" sz="5400" b="1" dirty="0"/>
              <a:t>Causes of Spiritual Blindness: </a:t>
            </a:r>
            <a:br>
              <a:rPr lang="en-US" sz="5400" b="1" dirty="0"/>
            </a:br>
            <a:r>
              <a:rPr lang="en-US" sz="5400" b="1" dirty="0"/>
              <a:t>Disobedience/Rebellion</a:t>
            </a:r>
          </a:p>
        </p:txBody>
      </p:sp>
      <p:sp>
        <p:nvSpPr>
          <p:cNvPr id="16387" name="Rectangle 3">
            <a:extLst>
              <a:ext uri="{FF2B5EF4-FFF2-40B4-BE49-F238E27FC236}">
                <a16:creationId xmlns:a16="http://schemas.microsoft.com/office/drawing/2014/main" id="{74A9AFE4-EE95-461B-AD28-80AA37829B85}"/>
              </a:ext>
            </a:extLst>
          </p:cNvPr>
          <p:cNvSpPr>
            <a:spLocks noGrp="1" noChangeArrowheads="1"/>
          </p:cNvSpPr>
          <p:nvPr>
            <p:ph idx="1"/>
          </p:nvPr>
        </p:nvSpPr>
        <p:spPr>
          <a:xfrm>
            <a:off x="0" y="1828800"/>
            <a:ext cx="12192000" cy="4648200"/>
          </a:xfrm>
        </p:spPr>
        <p:txBody>
          <a:bodyPr/>
          <a:lstStyle/>
          <a:p>
            <a:pPr>
              <a:defRPr/>
            </a:pPr>
            <a:r>
              <a:rPr kumimoji="0" lang="en-US" sz="3600" b="1" dirty="0">
                <a:latin typeface="Times New Roman" pitchFamily="18" charset="0"/>
              </a:rPr>
              <a:t>Isa 42:14-20 “I have held My peace a long time, I have been still and restrained Myself. </a:t>
            </a:r>
            <a:r>
              <a:rPr kumimoji="0" lang="en-US" sz="3600" b="1" i="1" dirty="0">
                <a:latin typeface="Times New Roman" pitchFamily="18" charset="0"/>
              </a:rPr>
              <a:t>Now</a:t>
            </a:r>
            <a:r>
              <a:rPr kumimoji="0" lang="en-US" sz="3600" b="1" dirty="0">
                <a:latin typeface="Times New Roman" pitchFamily="18" charset="0"/>
              </a:rPr>
              <a:t> I will cry like a woman in labor, I will pant and gasp at once.</a:t>
            </a:r>
            <a:r>
              <a:rPr kumimoji="0" lang="en-US" sz="3600" b="1" baseline="30000" dirty="0">
                <a:latin typeface="Times New Roman" pitchFamily="18" charset="0"/>
              </a:rPr>
              <a:t>15</a:t>
            </a:r>
            <a:r>
              <a:rPr kumimoji="0" lang="en-US" sz="3600" b="1" dirty="0">
                <a:latin typeface="Times New Roman" pitchFamily="18" charset="0"/>
              </a:rPr>
              <a:t>I will lay waste the mountains and hills, And dry up all their vegetation; I will make the rivers coastlands, And I will dry up the pools.  </a:t>
            </a:r>
            <a:r>
              <a:rPr kumimoji="0" lang="en-US" sz="3600" b="1" baseline="30000" dirty="0">
                <a:latin typeface="Times New Roman" pitchFamily="18" charset="0"/>
              </a:rPr>
              <a:t>16</a:t>
            </a:r>
            <a:r>
              <a:rPr kumimoji="0" lang="en-US" sz="3600" b="1" dirty="0">
                <a:latin typeface="Times New Roman" pitchFamily="18" charset="0"/>
              </a:rPr>
              <a:t>I will bring the blind by a way they did not know; I will lead them in paths they have not known. I will make darkness light before them, And crooked places straight. These things I will do for them, And not forsake them.</a:t>
            </a: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B5E05355-A3CC-4681-9F75-B8DD5BFA6F51}"/>
              </a:ext>
            </a:extLst>
          </p:cNvPr>
          <p:cNvSpPr>
            <a:spLocks noGrp="1" noChangeArrowheads="1"/>
          </p:cNvSpPr>
          <p:nvPr>
            <p:ph type="title"/>
          </p:nvPr>
        </p:nvSpPr>
        <p:spPr>
          <a:xfrm>
            <a:off x="0" y="0"/>
            <a:ext cx="12039600" cy="1600200"/>
          </a:xfrm>
        </p:spPr>
        <p:txBody>
          <a:bodyPr/>
          <a:lstStyle/>
          <a:p>
            <a:pPr>
              <a:defRPr/>
            </a:pPr>
            <a:r>
              <a:rPr lang="en-US" sz="5400" b="1" dirty="0"/>
              <a:t>Causes of Spiritual Blindness: </a:t>
            </a:r>
            <a:br>
              <a:rPr lang="en-US" sz="5400" b="1" dirty="0"/>
            </a:br>
            <a:r>
              <a:rPr lang="en-US" sz="5400" b="1" dirty="0"/>
              <a:t>Disobedience/Rebellion</a:t>
            </a:r>
          </a:p>
        </p:txBody>
      </p:sp>
      <p:sp>
        <p:nvSpPr>
          <p:cNvPr id="17411" name="Rectangle 3">
            <a:extLst>
              <a:ext uri="{FF2B5EF4-FFF2-40B4-BE49-F238E27FC236}">
                <a16:creationId xmlns:a16="http://schemas.microsoft.com/office/drawing/2014/main" id="{33D5970D-8E6A-4CF6-9D73-8BE16AA37BCD}"/>
              </a:ext>
            </a:extLst>
          </p:cNvPr>
          <p:cNvSpPr>
            <a:spLocks noGrp="1" noChangeArrowheads="1"/>
          </p:cNvSpPr>
          <p:nvPr>
            <p:ph idx="1"/>
          </p:nvPr>
        </p:nvSpPr>
        <p:spPr>
          <a:xfrm>
            <a:off x="0" y="1828800"/>
            <a:ext cx="12039600" cy="4800600"/>
          </a:xfrm>
        </p:spPr>
        <p:txBody>
          <a:bodyPr/>
          <a:lstStyle/>
          <a:p>
            <a:pPr>
              <a:defRPr/>
            </a:pPr>
            <a:r>
              <a:rPr kumimoji="0" lang="en-US" sz="3600" b="1" dirty="0">
                <a:latin typeface="Times New Roman" pitchFamily="18" charset="0"/>
              </a:rPr>
              <a:t>Isa 42:14-20 (Cont’d) </a:t>
            </a:r>
            <a:r>
              <a:rPr kumimoji="0" lang="en-US" sz="3600" b="1" baseline="30000" dirty="0">
                <a:latin typeface="Times New Roman" pitchFamily="18" charset="0"/>
              </a:rPr>
              <a:t>17</a:t>
            </a:r>
            <a:r>
              <a:rPr kumimoji="0" lang="en-US" sz="3600" b="1" dirty="0">
                <a:latin typeface="Times New Roman" pitchFamily="18" charset="0"/>
              </a:rPr>
              <a:t>They shall be turned back, They shall be greatly ashamed, Who trust in carved images, Who say to the molded images, ‘You </a:t>
            </a:r>
            <a:r>
              <a:rPr kumimoji="0" lang="en-US" sz="3600" b="1" i="1" dirty="0">
                <a:latin typeface="Times New Roman" pitchFamily="18" charset="0"/>
              </a:rPr>
              <a:t>are</a:t>
            </a:r>
            <a:r>
              <a:rPr kumimoji="0" lang="en-US" sz="3600" b="1" dirty="0">
                <a:latin typeface="Times New Roman" pitchFamily="18" charset="0"/>
              </a:rPr>
              <a:t> our gods.’</a:t>
            </a:r>
            <a:r>
              <a:rPr kumimoji="0" lang="en-US" sz="3600" b="1" baseline="30000" dirty="0">
                <a:latin typeface="Times New Roman" pitchFamily="18" charset="0"/>
              </a:rPr>
              <a:t>18</a:t>
            </a:r>
            <a:r>
              <a:rPr kumimoji="0" lang="en-US" sz="3600" b="1" dirty="0">
                <a:latin typeface="Times New Roman" pitchFamily="18" charset="0"/>
              </a:rPr>
              <a:t>“Hear, you deaf; And look, you blind, that you may see. </a:t>
            </a:r>
            <a:r>
              <a:rPr kumimoji="0" lang="en-US" sz="3600" b="1" baseline="30000" dirty="0">
                <a:latin typeface="Times New Roman" pitchFamily="18" charset="0"/>
              </a:rPr>
              <a:t>19</a:t>
            </a:r>
            <a:r>
              <a:rPr kumimoji="0" lang="en-US" sz="3600" b="1" dirty="0">
                <a:latin typeface="Times New Roman" pitchFamily="18" charset="0"/>
              </a:rPr>
              <a:t>Who </a:t>
            </a:r>
            <a:r>
              <a:rPr kumimoji="0" lang="en-US" sz="3600" b="1" i="1" dirty="0">
                <a:latin typeface="Times New Roman" pitchFamily="18" charset="0"/>
              </a:rPr>
              <a:t>is</a:t>
            </a:r>
            <a:r>
              <a:rPr kumimoji="0" lang="en-US" sz="3600" b="1" dirty="0">
                <a:latin typeface="Times New Roman" pitchFamily="18" charset="0"/>
              </a:rPr>
              <a:t> blind but My servant, Or deaf as My messenger </a:t>
            </a:r>
            <a:r>
              <a:rPr kumimoji="0" lang="en-US" sz="3600" b="1" i="1" dirty="0">
                <a:latin typeface="Times New Roman" pitchFamily="18" charset="0"/>
              </a:rPr>
              <a:t>whom</a:t>
            </a:r>
            <a:r>
              <a:rPr kumimoji="0" lang="en-US" sz="3600" b="1" dirty="0">
                <a:latin typeface="Times New Roman" pitchFamily="18" charset="0"/>
              </a:rPr>
              <a:t> I send? Who </a:t>
            </a:r>
            <a:r>
              <a:rPr kumimoji="0" lang="en-US" sz="3600" b="1" i="1" dirty="0">
                <a:latin typeface="Times New Roman" pitchFamily="18" charset="0"/>
              </a:rPr>
              <a:t>is</a:t>
            </a:r>
            <a:r>
              <a:rPr kumimoji="0" lang="en-US" sz="3600" b="1" dirty="0">
                <a:latin typeface="Times New Roman" pitchFamily="18" charset="0"/>
              </a:rPr>
              <a:t> blind as </a:t>
            </a:r>
            <a:r>
              <a:rPr kumimoji="0" lang="en-US" sz="3600" b="1" i="1" dirty="0">
                <a:latin typeface="Times New Roman" pitchFamily="18" charset="0"/>
              </a:rPr>
              <a:t>he</a:t>
            </a:r>
            <a:r>
              <a:rPr kumimoji="0" lang="en-US" sz="3600" b="1" dirty="0">
                <a:latin typeface="Times New Roman" pitchFamily="18" charset="0"/>
              </a:rPr>
              <a:t> </a:t>
            </a:r>
            <a:r>
              <a:rPr kumimoji="0" lang="en-US" sz="3600" b="1" i="1" dirty="0">
                <a:latin typeface="Times New Roman" pitchFamily="18" charset="0"/>
              </a:rPr>
              <a:t>who</a:t>
            </a:r>
            <a:r>
              <a:rPr kumimoji="0" lang="en-US" sz="3600" b="1" dirty="0">
                <a:latin typeface="Times New Roman" pitchFamily="18" charset="0"/>
              </a:rPr>
              <a:t> </a:t>
            </a:r>
            <a:r>
              <a:rPr kumimoji="0" lang="en-US" sz="3600" b="1" i="1" dirty="0">
                <a:latin typeface="Times New Roman" pitchFamily="18" charset="0"/>
              </a:rPr>
              <a:t>is</a:t>
            </a:r>
            <a:r>
              <a:rPr kumimoji="0" lang="en-US" sz="3600" b="1" dirty="0">
                <a:latin typeface="Times New Roman" pitchFamily="18" charset="0"/>
              </a:rPr>
              <a:t> perfect, And blind as the Lord’s servant?</a:t>
            </a:r>
            <a:r>
              <a:rPr kumimoji="0" lang="en-US" sz="3600" b="1" baseline="30000" dirty="0">
                <a:latin typeface="Times New Roman" pitchFamily="18" charset="0"/>
              </a:rPr>
              <a:t>20</a:t>
            </a:r>
            <a:r>
              <a:rPr kumimoji="0" lang="en-US" sz="3600" b="1" dirty="0">
                <a:latin typeface="Times New Roman" pitchFamily="18" charset="0"/>
              </a:rPr>
              <a:t>Seeing many things, but you do not observe; Opening the ears, but he does not hear.”</a:t>
            </a: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F968A5FB-6DE8-43F2-A7D4-26F10E6A2C57}"/>
              </a:ext>
            </a:extLst>
          </p:cNvPr>
          <p:cNvSpPr>
            <a:spLocks noGrp="1" noChangeArrowheads="1"/>
          </p:cNvSpPr>
          <p:nvPr>
            <p:ph type="title"/>
          </p:nvPr>
        </p:nvSpPr>
        <p:spPr>
          <a:xfrm>
            <a:off x="0" y="0"/>
            <a:ext cx="12192000" cy="1752600"/>
          </a:xfrm>
        </p:spPr>
        <p:txBody>
          <a:bodyPr/>
          <a:lstStyle/>
          <a:p>
            <a:pPr>
              <a:defRPr/>
            </a:pPr>
            <a:r>
              <a:rPr lang="en-US" sz="5400" b="1" dirty="0"/>
              <a:t>Causes of Spiritual Blindness: </a:t>
            </a:r>
            <a:br>
              <a:rPr lang="en-US" sz="5400" b="1" dirty="0"/>
            </a:br>
            <a:r>
              <a:rPr lang="en-US" sz="5400" b="1" dirty="0"/>
              <a:t>Disobedience/Rebellion</a:t>
            </a:r>
          </a:p>
        </p:txBody>
      </p:sp>
      <p:sp>
        <p:nvSpPr>
          <p:cNvPr id="25603" name="Rectangle 1027">
            <a:extLst>
              <a:ext uri="{FF2B5EF4-FFF2-40B4-BE49-F238E27FC236}">
                <a16:creationId xmlns:a16="http://schemas.microsoft.com/office/drawing/2014/main" id="{5A545A3F-7DF7-4C6F-B415-D4E338A22455}"/>
              </a:ext>
            </a:extLst>
          </p:cNvPr>
          <p:cNvSpPr>
            <a:spLocks noGrp="1" noChangeArrowheads="1"/>
          </p:cNvSpPr>
          <p:nvPr>
            <p:ph idx="1"/>
          </p:nvPr>
        </p:nvSpPr>
        <p:spPr>
          <a:xfrm>
            <a:off x="0" y="1752600"/>
            <a:ext cx="12192000" cy="5105400"/>
          </a:xfrm>
        </p:spPr>
        <p:txBody>
          <a:bodyPr/>
          <a:lstStyle/>
          <a:p>
            <a:pPr>
              <a:defRPr/>
            </a:pPr>
            <a:r>
              <a:rPr lang="en-US" sz="3900" b="1" dirty="0" err="1">
                <a:latin typeface="Times New Roman" pitchFamily="18" charset="0"/>
              </a:rPr>
              <a:t>Ezek</a:t>
            </a:r>
            <a:r>
              <a:rPr lang="en-US" sz="3900" b="1" dirty="0">
                <a:latin typeface="Times New Roman" pitchFamily="18" charset="0"/>
              </a:rPr>
              <a:t> 12:2-3 </a:t>
            </a:r>
            <a:r>
              <a:rPr kumimoji="0" lang="en-US" sz="3900" b="1" dirty="0">
                <a:latin typeface="Times New Roman" pitchFamily="18" charset="0"/>
              </a:rPr>
              <a:t>Son of man, you dwell in the midst of a rebellious house, which has eyes to see but does not see, and ears to hear but does not hear; for they are a rebellious house. </a:t>
            </a:r>
            <a:r>
              <a:rPr kumimoji="0" lang="en-US" sz="3900" b="1" baseline="30000" dirty="0">
                <a:latin typeface="Times New Roman" pitchFamily="18" charset="0"/>
              </a:rPr>
              <a:t>3</a:t>
            </a:r>
            <a:r>
              <a:rPr kumimoji="0" lang="en-US" sz="3900" b="1" dirty="0">
                <a:latin typeface="Times New Roman" pitchFamily="18" charset="0"/>
              </a:rPr>
              <a:t>“Therefore, son of man, prepare your belongings for captivity, and go into captivity by day in their sight. You shall go from your place into captivity to another place in their sight. It may be that they will consider, though they are a rebellious house. </a:t>
            </a:r>
            <a:endParaRPr lang="en-US" sz="3900" b="1" dirty="0">
              <a:latin typeface="Times New Roman" pitchFamily="18" charset="0"/>
            </a:endParaRPr>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43C040E-575B-47BD-8178-C77B80EE4330}"/>
              </a:ext>
            </a:extLst>
          </p:cNvPr>
          <p:cNvSpPr>
            <a:spLocks noGrp="1" noChangeArrowheads="1"/>
          </p:cNvSpPr>
          <p:nvPr>
            <p:ph type="title"/>
          </p:nvPr>
        </p:nvSpPr>
        <p:spPr>
          <a:xfrm>
            <a:off x="0" y="0"/>
            <a:ext cx="12344400" cy="1600200"/>
          </a:xfrm>
        </p:spPr>
        <p:txBody>
          <a:bodyPr/>
          <a:lstStyle/>
          <a:p>
            <a:pPr>
              <a:defRPr/>
            </a:pPr>
            <a:r>
              <a:rPr lang="en-US" sz="5400" b="1" dirty="0"/>
              <a:t>Causes of Spiritual Blindness: </a:t>
            </a:r>
            <a:br>
              <a:rPr lang="en-US" sz="5400" b="1" dirty="0"/>
            </a:br>
            <a:r>
              <a:rPr lang="en-US" sz="5400" b="1" dirty="0"/>
              <a:t>Failure to Recognize God</a:t>
            </a:r>
          </a:p>
        </p:txBody>
      </p:sp>
      <p:sp>
        <p:nvSpPr>
          <p:cNvPr id="18435" name="Rectangle 3">
            <a:extLst>
              <a:ext uri="{FF2B5EF4-FFF2-40B4-BE49-F238E27FC236}">
                <a16:creationId xmlns:a16="http://schemas.microsoft.com/office/drawing/2014/main" id="{F97F0563-B8C8-40E9-B837-BC95B9EB2669}"/>
              </a:ext>
            </a:extLst>
          </p:cNvPr>
          <p:cNvSpPr>
            <a:spLocks noGrp="1" noChangeArrowheads="1"/>
          </p:cNvSpPr>
          <p:nvPr>
            <p:ph idx="1"/>
          </p:nvPr>
        </p:nvSpPr>
        <p:spPr>
          <a:xfrm>
            <a:off x="0" y="1752600"/>
            <a:ext cx="12192000" cy="5105400"/>
          </a:xfrm>
        </p:spPr>
        <p:txBody>
          <a:bodyPr/>
          <a:lstStyle/>
          <a:p>
            <a:pPr>
              <a:lnSpc>
                <a:spcPct val="90000"/>
              </a:lnSpc>
              <a:defRPr/>
            </a:pPr>
            <a:r>
              <a:rPr lang="en-US" sz="3400" b="1" dirty="0"/>
              <a:t>Isa 44:18-20 </a:t>
            </a:r>
            <a:r>
              <a:rPr kumimoji="0" lang="en-US" sz="3400" b="1" dirty="0">
                <a:latin typeface="Times New Roman" pitchFamily="18" charset="0"/>
              </a:rPr>
              <a:t>They do not know nor understand; For He has shut their eyes, so that they cannot see, </a:t>
            </a:r>
            <a:r>
              <a:rPr kumimoji="0" lang="en-US" sz="3400" b="1" i="1" dirty="0">
                <a:latin typeface="Times New Roman" pitchFamily="18" charset="0"/>
              </a:rPr>
              <a:t>And</a:t>
            </a:r>
            <a:r>
              <a:rPr kumimoji="0" lang="en-US" sz="3400" b="1" dirty="0">
                <a:latin typeface="Times New Roman" pitchFamily="18" charset="0"/>
              </a:rPr>
              <a:t> their hearts, so that they cannot understand.</a:t>
            </a:r>
            <a:r>
              <a:rPr kumimoji="0" lang="en-US" sz="3400" b="1" baseline="30000" dirty="0">
                <a:latin typeface="Times New Roman" pitchFamily="18" charset="0"/>
              </a:rPr>
              <a:t>19</a:t>
            </a:r>
            <a:r>
              <a:rPr kumimoji="0" lang="en-US" sz="3400" b="1" dirty="0">
                <a:latin typeface="Times New Roman" pitchFamily="18" charset="0"/>
              </a:rPr>
              <a:t>And no one considers in his heart, Nor </a:t>
            </a:r>
            <a:r>
              <a:rPr kumimoji="0" lang="en-US" sz="3400" b="1" i="1" dirty="0">
                <a:latin typeface="Times New Roman" pitchFamily="18" charset="0"/>
              </a:rPr>
              <a:t>is</a:t>
            </a:r>
            <a:r>
              <a:rPr kumimoji="0" lang="en-US" sz="3400" b="1" dirty="0">
                <a:latin typeface="Times New Roman" pitchFamily="18" charset="0"/>
              </a:rPr>
              <a:t> </a:t>
            </a:r>
            <a:r>
              <a:rPr kumimoji="0" lang="en-US" sz="3400" b="1" i="1" dirty="0">
                <a:latin typeface="Times New Roman" pitchFamily="18" charset="0"/>
              </a:rPr>
              <a:t>there</a:t>
            </a:r>
            <a:r>
              <a:rPr kumimoji="0" lang="en-US" sz="3400" b="1" dirty="0">
                <a:latin typeface="Times New Roman" pitchFamily="18" charset="0"/>
              </a:rPr>
              <a:t> knowledge nor understanding to say, “I have burned half of it in the fire, Yes, I have also baked bread on its coals; I have roasted meat and eaten </a:t>
            </a:r>
            <a:r>
              <a:rPr kumimoji="0" lang="en-US" sz="3400" b="1" i="1" dirty="0">
                <a:latin typeface="Times New Roman" pitchFamily="18" charset="0"/>
              </a:rPr>
              <a:t>it;</a:t>
            </a:r>
            <a:r>
              <a:rPr kumimoji="0" lang="en-US" sz="3400" b="1" dirty="0">
                <a:latin typeface="Times New Roman" pitchFamily="18" charset="0"/>
              </a:rPr>
              <a:t> And shall I make the rest of it an abomination? Shall I fall down before a block of wood?”</a:t>
            </a:r>
            <a:r>
              <a:rPr kumimoji="0" lang="en-US" sz="3400" b="1" baseline="30000" dirty="0">
                <a:latin typeface="Times New Roman" pitchFamily="18" charset="0"/>
              </a:rPr>
              <a:t>20</a:t>
            </a:r>
            <a:r>
              <a:rPr kumimoji="0" lang="en-US" sz="3400" b="1" dirty="0">
                <a:latin typeface="Times New Roman" pitchFamily="18" charset="0"/>
              </a:rPr>
              <a:t>He feeds on ashes; A deceived heart has turned him aside; And he cannot deliver his soul, Nor say, “</a:t>
            </a:r>
            <a:r>
              <a:rPr kumimoji="0" lang="en-US" sz="3400" b="1" i="1" dirty="0">
                <a:latin typeface="Times New Roman" pitchFamily="18" charset="0"/>
              </a:rPr>
              <a:t>Is</a:t>
            </a:r>
            <a:r>
              <a:rPr kumimoji="0" lang="en-US" sz="3400" b="1" dirty="0">
                <a:latin typeface="Times New Roman" pitchFamily="18" charset="0"/>
              </a:rPr>
              <a:t> </a:t>
            </a:r>
            <a:r>
              <a:rPr kumimoji="0" lang="en-US" sz="3400" b="1" i="1" dirty="0">
                <a:latin typeface="Times New Roman" pitchFamily="18" charset="0"/>
              </a:rPr>
              <a:t>there</a:t>
            </a:r>
            <a:r>
              <a:rPr kumimoji="0" lang="en-US" sz="3400" b="1" dirty="0">
                <a:latin typeface="Times New Roman" pitchFamily="18" charset="0"/>
              </a:rPr>
              <a:t> not a lie in my right hand?”</a:t>
            </a:r>
            <a:endParaRPr lang="en-US" sz="3400" b="1" dirty="0"/>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8391-3451-45D0-824A-0B7319BC3DA5}"/>
              </a:ext>
            </a:extLst>
          </p:cNvPr>
          <p:cNvSpPr>
            <a:spLocks noGrp="1"/>
          </p:cNvSpPr>
          <p:nvPr>
            <p:ph type="title"/>
          </p:nvPr>
        </p:nvSpPr>
        <p:spPr>
          <a:xfrm>
            <a:off x="0" y="0"/>
            <a:ext cx="12192000" cy="1600200"/>
          </a:xfrm>
        </p:spPr>
        <p:txBody>
          <a:bodyPr/>
          <a:lstStyle/>
          <a:p>
            <a:pPr>
              <a:defRPr/>
            </a:pPr>
            <a:r>
              <a:rPr lang="en-US" sz="5400" b="1" dirty="0"/>
              <a:t>Causes of Spiritual Blindness: </a:t>
            </a:r>
            <a:br>
              <a:rPr lang="en-US" sz="5400" b="1" dirty="0"/>
            </a:br>
            <a:r>
              <a:rPr lang="en-US" sz="5400" b="1" dirty="0"/>
              <a:t>Failure to Recognize God</a:t>
            </a:r>
            <a:endParaRPr lang="en-US" sz="5400" dirty="0"/>
          </a:p>
        </p:txBody>
      </p:sp>
      <p:sp>
        <p:nvSpPr>
          <p:cNvPr id="3" name="Content Placeholder 2">
            <a:extLst>
              <a:ext uri="{FF2B5EF4-FFF2-40B4-BE49-F238E27FC236}">
                <a16:creationId xmlns:a16="http://schemas.microsoft.com/office/drawing/2014/main" id="{B32AB858-3102-471B-B5D0-FD5205CA7FD5}"/>
              </a:ext>
            </a:extLst>
          </p:cNvPr>
          <p:cNvSpPr>
            <a:spLocks noGrp="1"/>
          </p:cNvSpPr>
          <p:nvPr>
            <p:ph idx="1"/>
          </p:nvPr>
        </p:nvSpPr>
        <p:spPr>
          <a:xfrm>
            <a:off x="0" y="1752600"/>
            <a:ext cx="12039600" cy="4191000"/>
          </a:xfrm>
        </p:spPr>
        <p:txBody>
          <a:bodyPr/>
          <a:lstStyle/>
          <a:p>
            <a:pPr>
              <a:defRPr/>
            </a:pPr>
            <a:r>
              <a:rPr lang="en-US" altLang="en-US" sz="3600" b="1" dirty="0"/>
              <a:t>Romans 1:22-23, “Professing themselves to be wise, they became fools, And changed the glory of the uncorruptible God into an image made like to corruptible man….”</a:t>
            </a:r>
          </a:p>
          <a:p>
            <a:pPr>
              <a:defRPr/>
            </a:pPr>
            <a:r>
              <a:rPr lang="en-US" sz="3600" b="1" dirty="0"/>
              <a:t>Idolatry still practiced today</a:t>
            </a:r>
          </a:p>
        </p:txBody>
      </p:sp>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838" y="4610100"/>
            <a:ext cx="3992562"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4610100"/>
            <a:ext cx="269716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8" descr="E:\POSTERIOR SEGMENT AND OCULAR SLIDES\RETNM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688" y="3581400"/>
            <a:ext cx="326231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Rectangle 2">
            <a:extLst>
              <a:ext uri="{FF2B5EF4-FFF2-40B4-BE49-F238E27FC236}">
                <a16:creationId xmlns:a16="http://schemas.microsoft.com/office/drawing/2014/main" id="{47628431-C140-4FC6-89BE-F02CCFC72F1A}"/>
              </a:ext>
            </a:extLst>
          </p:cNvPr>
          <p:cNvSpPr>
            <a:spLocks noGrp="1" noChangeArrowheads="1"/>
          </p:cNvSpPr>
          <p:nvPr>
            <p:ph type="ctrTitle"/>
          </p:nvPr>
        </p:nvSpPr>
        <p:spPr>
          <a:xfrm>
            <a:off x="2770982" y="5694218"/>
            <a:ext cx="5791200" cy="1143000"/>
          </a:xfrm>
        </p:spPr>
        <p:txBody>
          <a:bodyPr/>
          <a:lstStyle/>
          <a:p>
            <a:pPr>
              <a:defRPr/>
            </a:pPr>
            <a:r>
              <a:rPr lang="en-US" altLang="en-US" sz="7200" b="1" dirty="0"/>
              <a:t>Darkness Lesson 2: Causes of Spiritual Blindness</a:t>
            </a:r>
            <a:endParaRPr lang="en-US" altLang="en-US" dirty="0"/>
          </a:p>
        </p:txBody>
      </p:sp>
      <p:grpSp>
        <p:nvGrpSpPr>
          <p:cNvPr id="6148" name="Group 12"/>
          <p:cNvGrpSpPr>
            <a:grpSpLocks/>
          </p:cNvGrpSpPr>
          <p:nvPr/>
        </p:nvGrpSpPr>
        <p:grpSpPr bwMode="auto">
          <a:xfrm>
            <a:off x="955676" y="4191000"/>
            <a:ext cx="1447800" cy="2667000"/>
            <a:chOff x="816" y="2352"/>
            <a:chExt cx="912" cy="1680"/>
          </a:xfrm>
        </p:grpSpPr>
        <p:sp>
          <p:nvSpPr>
            <p:cNvPr id="6152" name="Oval 5"/>
            <p:cNvSpPr>
              <a:spLocks noChangeArrowheads="1"/>
            </p:cNvSpPr>
            <p:nvPr/>
          </p:nvSpPr>
          <p:spPr bwMode="auto">
            <a:xfrm>
              <a:off x="1680" y="2352"/>
              <a:ext cx="48" cy="432"/>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75000"/>
                <a:buFont typeface="Monotype Sorts" pitchFamily="2" charset="2"/>
                <a:buChar char="n"/>
                <a:defRPr kumimoji="1" sz="3200">
                  <a:solidFill>
                    <a:schemeClr val="tx1"/>
                  </a:solidFill>
                  <a:latin typeface="Tahoma" panose="020B0604030504040204" pitchFamily="34" charset="0"/>
                </a:defRPr>
              </a:lvl1pPr>
              <a:lvl2pPr marL="742950" indent="-285750">
                <a:spcBef>
                  <a:spcPct val="20000"/>
                </a:spcBef>
                <a:buClr>
                  <a:schemeClr val="folHlink"/>
                </a:buClr>
                <a:buChar char="–"/>
                <a:defRPr kumimoji="1" sz="2800">
                  <a:solidFill>
                    <a:schemeClr val="tx1"/>
                  </a:solidFill>
                  <a:latin typeface="Tahoma" panose="020B0604030504040204" pitchFamily="34" charset="0"/>
                </a:defRPr>
              </a:lvl2pPr>
              <a:lvl3pPr marL="1143000" indent="-228600">
                <a:spcBef>
                  <a:spcPct val="20000"/>
                </a:spcBef>
                <a:buClr>
                  <a:schemeClr val="folHlink"/>
                </a:buClr>
                <a:buSzPct val="60000"/>
                <a:buFont typeface="Monotype Sorts" pitchFamily="2" charset="2"/>
                <a:buChar char="n"/>
                <a:defRPr kumimoji="1" sz="24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lr>
                  <a:schemeClr val="folHlink"/>
                </a:buClr>
                <a:buSzPct val="50000"/>
                <a:buFont typeface="Monotype Sorts"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9pPr>
            </a:lstStyle>
            <a:p>
              <a:pPr>
                <a:spcBef>
                  <a:spcPct val="0"/>
                </a:spcBef>
                <a:buClrTx/>
                <a:buSzTx/>
                <a:buFontTx/>
                <a:buNone/>
              </a:pPr>
              <a:endParaRPr kumimoji="0" lang="en-US" altLang="en-US" sz="2400">
                <a:latin typeface="Times New Roman" panose="02020603050405020304" pitchFamily="18" charset="0"/>
              </a:endParaRPr>
            </a:p>
          </p:txBody>
        </p:sp>
        <p:sp>
          <p:nvSpPr>
            <p:cNvPr id="6153" name="Line 4"/>
            <p:cNvSpPr>
              <a:spLocks noChangeShapeType="1"/>
            </p:cNvSpPr>
            <p:nvPr/>
          </p:nvSpPr>
          <p:spPr bwMode="auto">
            <a:xfrm flipV="1">
              <a:off x="816" y="2352"/>
              <a:ext cx="912" cy="1680"/>
            </a:xfrm>
            <a:prstGeom prst="line">
              <a:avLst/>
            </a:prstGeom>
            <a:noFill/>
            <a:ln w="1016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4" name="Line 6"/>
            <p:cNvSpPr>
              <a:spLocks noChangeShapeType="1"/>
            </p:cNvSpPr>
            <p:nvPr/>
          </p:nvSpPr>
          <p:spPr bwMode="auto">
            <a:xfrm>
              <a:off x="816" y="3936"/>
              <a:ext cx="48" cy="48"/>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pic>
        <p:nvPicPr>
          <p:cNvPr id="6149" name="Picture 7" descr="C:\My Documents\MVC-010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1338" y="0"/>
            <a:ext cx="2760662"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9" descr="C:\My Documents\blindness pics\MPE_04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028951"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10" descr="C:\Documents and Settings\Shawn\My Documents\My Pictures\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3" y="2034144"/>
            <a:ext cx="2152308" cy="231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lose up of a logo&#10;&#10;Description automatically generated">
            <a:extLst>
              <a:ext uri="{FF2B5EF4-FFF2-40B4-BE49-F238E27FC236}">
                <a16:creationId xmlns:a16="http://schemas.microsoft.com/office/drawing/2014/main" id="{7B25BFC0-BB20-4A4D-84D9-B524B4A6A7D2}"/>
              </a:ext>
            </a:extLst>
          </p:cNvPr>
          <p:cNvPicPr/>
          <p:nvPr/>
        </p:nvPicPr>
        <p:blipFill rotWithShape="1">
          <a:blip r:embed="rId7">
            <a:extLst>
              <a:ext uri="{28A0092B-C50C-407E-A947-70E740481C1C}">
                <a14:useLocalDpi xmlns:a14="http://schemas.microsoft.com/office/drawing/2010/main" val="0"/>
              </a:ext>
            </a:extLst>
          </a:blip>
          <a:srcRect/>
          <a:stretch/>
        </p:blipFill>
        <p:spPr bwMode="auto">
          <a:xfrm>
            <a:off x="1" y="4344548"/>
            <a:ext cx="1447800" cy="1197271"/>
          </a:xfrm>
          <a:prstGeom prst="rect">
            <a:avLst/>
          </a:prstGeom>
          <a:ln>
            <a:noFill/>
          </a:ln>
          <a:extLst>
            <a:ext uri="{53640926-AAD7-44D8-BBD7-CCE9431645EC}">
              <a14:shadowObscured xmlns:a14="http://schemas.microsoft.com/office/drawing/2010/main"/>
            </a:ext>
          </a:extLst>
        </p:spPr>
      </p:pic>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DC1DC63-134C-48C6-895D-3AC6CAA2E7CD}"/>
              </a:ext>
            </a:extLst>
          </p:cNvPr>
          <p:cNvSpPr>
            <a:spLocks noGrp="1" noChangeArrowheads="1"/>
          </p:cNvSpPr>
          <p:nvPr>
            <p:ph type="title"/>
          </p:nvPr>
        </p:nvSpPr>
        <p:spPr>
          <a:xfrm>
            <a:off x="0" y="65088"/>
            <a:ext cx="12158663" cy="1535112"/>
          </a:xfrm>
        </p:spPr>
        <p:txBody>
          <a:bodyPr/>
          <a:lstStyle/>
          <a:p>
            <a:pPr>
              <a:defRPr/>
            </a:pPr>
            <a:r>
              <a:rPr lang="en-US" sz="5400" b="1" dirty="0"/>
              <a:t>Causes of Spiritual Blindness: </a:t>
            </a:r>
            <a:br>
              <a:rPr lang="en-US" sz="5400" b="1" dirty="0"/>
            </a:br>
            <a:r>
              <a:rPr lang="en-US" sz="5400" b="1" dirty="0"/>
              <a:t>Unjust gain/Greed</a:t>
            </a:r>
          </a:p>
        </p:txBody>
      </p:sp>
      <p:sp>
        <p:nvSpPr>
          <p:cNvPr id="30723" name="Rectangle 3">
            <a:extLst>
              <a:ext uri="{FF2B5EF4-FFF2-40B4-BE49-F238E27FC236}">
                <a16:creationId xmlns:a16="http://schemas.microsoft.com/office/drawing/2014/main" id="{A93103AD-AE71-4C98-88A8-242BDF3146F1}"/>
              </a:ext>
            </a:extLst>
          </p:cNvPr>
          <p:cNvSpPr>
            <a:spLocks noGrp="1" noChangeArrowheads="1"/>
          </p:cNvSpPr>
          <p:nvPr>
            <p:ph idx="1"/>
          </p:nvPr>
        </p:nvSpPr>
        <p:spPr>
          <a:xfrm>
            <a:off x="152400" y="1905000"/>
            <a:ext cx="9372600" cy="4800600"/>
          </a:xfrm>
        </p:spPr>
        <p:txBody>
          <a:bodyPr/>
          <a:lstStyle/>
          <a:p>
            <a:pPr>
              <a:defRPr/>
            </a:pPr>
            <a:r>
              <a:rPr lang="en-US" b="1" dirty="0"/>
              <a:t>Mt 6:22-25 </a:t>
            </a:r>
            <a:r>
              <a:rPr kumimoji="0" lang="en-US" b="1" baseline="30000" dirty="0">
                <a:latin typeface="Times New Roman" pitchFamily="18" charset="0"/>
              </a:rPr>
              <a:t>22</a:t>
            </a:r>
            <a:r>
              <a:rPr kumimoji="0" lang="en-US" b="1" dirty="0">
                <a:latin typeface="Times New Roman" pitchFamily="18" charset="0"/>
              </a:rPr>
              <a:t>“The lamp of the body is the eye. If therefore your eye is good, your whole body will be full of light. </a:t>
            </a:r>
            <a:r>
              <a:rPr kumimoji="0" lang="en-US" b="1" baseline="30000" dirty="0">
                <a:latin typeface="Times New Roman" pitchFamily="18" charset="0"/>
              </a:rPr>
              <a:t>23</a:t>
            </a:r>
            <a:r>
              <a:rPr kumimoji="0" lang="en-US" b="1" dirty="0">
                <a:latin typeface="Times New Roman" pitchFamily="18" charset="0"/>
              </a:rPr>
              <a:t>“But if your eye is bad, your whole body will be full of darkness. If therefore the light that is in you is darkness, how great </a:t>
            </a:r>
            <a:r>
              <a:rPr kumimoji="0" lang="en-US" b="1" i="1" dirty="0">
                <a:latin typeface="Times New Roman" pitchFamily="18" charset="0"/>
              </a:rPr>
              <a:t>is</a:t>
            </a:r>
            <a:r>
              <a:rPr kumimoji="0" lang="en-US" b="1" dirty="0">
                <a:latin typeface="Times New Roman" pitchFamily="18" charset="0"/>
              </a:rPr>
              <a:t> that darkness! </a:t>
            </a:r>
            <a:r>
              <a:rPr kumimoji="0" lang="en-US" b="1" baseline="30000" dirty="0">
                <a:latin typeface="Times New Roman" pitchFamily="18" charset="0"/>
              </a:rPr>
              <a:t>24</a:t>
            </a:r>
            <a:r>
              <a:rPr kumimoji="0" lang="en-US" b="1" dirty="0">
                <a:latin typeface="Times New Roman" pitchFamily="18" charset="0"/>
              </a:rPr>
              <a:t>“No one can serve two masters; for either he will hate the one and love the other, or else he will be loyal to the one and despise the other. You cannot serve God and mammon.</a:t>
            </a:r>
            <a:endParaRPr lang="en-US" b="1" dirty="0"/>
          </a:p>
          <a:p>
            <a:pPr lvl="1">
              <a:defRPr/>
            </a:pPr>
            <a:endParaRPr lang="en-US" sz="3200" b="1" dirty="0"/>
          </a:p>
        </p:txBody>
      </p:sp>
      <p:pic>
        <p:nvPicPr>
          <p:cNvPr id="61444" name="Picture 4" descr="C:\My Documents\blindness pics\MFI_0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6600" y="2454275"/>
            <a:ext cx="254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descr="C:\My Documents\blindness pics\MVC-012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3886200"/>
            <a:ext cx="2590800"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4"/>
          <p:cNvGraphicFramePr>
            <a:graphicFrameLocks noChangeAspect="1"/>
          </p:cNvGraphicFramePr>
          <p:nvPr/>
        </p:nvGraphicFramePr>
        <p:xfrm>
          <a:off x="9296400" y="76200"/>
          <a:ext cx="2743200" cy="2473325"/>
        </p:xfrm>
        <a:graphic>
          <a:graphicData uri="http://schemas.openxmlformats.org/presentationml/2006/ole">
            <mc:AlternateContent xmlns:mc="http://schemas.openxmlformats.org/markup-compatibility/2006">
              <mc:Choice xmlns:v="urn:schemas-microsoft-com:vml" Requires="v">
                <p:oleObj spid="_x0000_s63498" name="Clip" r:id="rId4" imgW="3717925" imgH="3352800" progId="MS_ClipArt_Gallery.2">
                  <p:embed/>
                </p:oleObj>
              </mc:Choice>
              <mc:Fallback>
                <p:oleObj name="Clip" r:id="rId4" imgW="3717925" imgH="3352800"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400" y="76200"/>
                        <a:ext cx="2743200" cy="247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38" name="Rectangle 2">
            <a:extLst>
              <a:ext uri="{FF2B5EF4-FFF2-40B4-BE49-F238E27FC236}">
                <a16:creationId xmlns:a16="http://schemas.microsoft.com/office/drawing/2014/main" id="{97916560-4DF7-435B-80D0-FD63685EEACC}"/>
              </a:ext>
            </a:extLst>
          </p:cNvPr>
          <p:cNvSpPr>
            <a:spLocks noGrp="1" noChangeArrowheads="1"/>
          </p:cNvSpPr>
          <p:nvPr>
            <p:ph type="title"/>
          </p:nvPr>
        </p:nvSpPr>
        <p:spPr>
          <a:xfrm>
            <a:off x="0" y="385763"/>
            <a:ext cx="9753600" cy="1143000"/>
          </a:xfrm>
        </p:spPr>
        <p:txBody>
          <a:bodyPr/>
          <a:lstStyle/>
          <a:p>
            <a:pPr>
              <a:defRPr/>
            </a:pPr>
            <a:r>
              <a:rPr lang="en-US" sz="4800" b="1" dirty="0"/>
              <a:t>Causes of Spiritual Blindness: </a:t>
            </a:r>
            <a:br>
              <a:rPr lang="en-US" sz="4800" b="1" dirty="0"/>
            </a:br>
            <a:r>
              <a:rPr lang="en-US" sz="4800" b="1" dirty="0"/>
              <a:t>Unjust gain/Greed</a:t>
            </a:r>
          </a:p>
        </p:txBody>
      </p:sp>
      <p:sp>
        <p:nvSpPr>
          <p:cNvPr id="39939" name="Rectangle 3">
            <a:extLst>
              <a:ext uri="{FF2B5EF4-FFF2-40B4-BE49-F238E27FC236}">
                <a16:creationId xmlns:a16="http://schemas.microsoft.com/office/drawing/2014/main" id="{ABC7B3C8-2D03-469E-AF55-ACC39DCE59CA}"/>
              </a:ext>
            </a:extLst>
          </p:cNvPr>
          <p:cNvSpPr>
            <a:spLocks noGrp="1" noChangeArrowheads="1"/>
          </p:cNvSpPr>
          <p:nvPr>
            <p:ph idx="1"/>
          </p:nvPr>
        </p:nvSpPr>
        <p:spPr>
          <a:xfrm>
            <a:off x="0" y="1752600"/>
            <a:ext cx="10591800" cy="4876800"/>
          </a:xfrm>
        </p:spPr>
        <p:txBody>
          <a:bodyPr/>
          <a:lstStyle/>
          <a:p>
            <a:pPr>
              <a:lnSpc>
                <a:spcPct val="90000"/>
              </a:lnSpc>
              <a:defRPr/>
            </a:pPr>
            <a:r>
              <a:rPr lang="en-US" sz="3600" b="1" dirty="0"/>
              <a:t>Examples of </a:t>
            </a:r>
            <a:r>
              <a:rPr lang="en-US" sz="3600" b="1" dirty="0" err="1"/>
              <a:t>Laeodocians</a:t>
            </a:r>
            <a:endParaRPr lang="en-US" sz="3600" b="1" dirty="0"/>
          </a:p>
          <a:p>
            <a:pPr>
              <a:defRPr/>
            </a:pPr>
            <a:r>
              <a:rPr lang="en-US" sz="3600" b="1" dirty="0"/>
              <a:t>Rev 3:15-19 </a:t>
            </a:r>
            <a:r>
              <a:rPr kumimoji="0" lang="en-US" sz="3600" b="1" dirty="0">
                <a:latin typeface="Times New Roman" pitchFamily="18" charset="0"/>
              </a:rPr>
              <a:t>“I know your works, that you are neither cold nor hot. I could wish you were cold or hot. </a:t>
            </a:r>
            <a:r>
              <a:rPr kumimoji="0" lang="en-US" sz="3600" b="1" baseline="30000" dirty="0">
                <a:latin typeface="Times New Roman" pitchFamily="18" charset="0"/>
              </a:rPr>
              <a:t>16</a:t>
            </a:r>
            <a:r>
              <a:rPr kumimoji="0" lang="en-US" sz="3600" b="1" dirty="0">
                <a:latin typeface="Times New Roman" pitchFamily="18" charset="0"/>
              </a:rPr>
              <a:t>“So then, because you are lukewarm, and neither cold nor hot, I will vomit you out of My mouth. </a:t>
            </a:r>
            <a:r>
              <a:rPr kumimoji="0" lang="en-US" sz="3600" b="1" baseline="30000" dirty="0">
                <a:latin typeface="Times New Roman" pitchFamily="18" charset="0"/>
              </a:rPr>
              <a:t>17</a:t>
            </a:r>
            <a:r>
              <a:rPr kumimoji="0" lang="en-US" sz="3600" b="1" dirty="0">
                <a:latin typeface="Times New Roman" pitchFamily="18" charset="0"/>
              </a:rPr>
              <a:t>“Because you say, ‘I am rich, have become wealthy, and have need of nothing’—and do not know that you are wretched, miserable, poor, blind, and naked— </a:t>
            </a:r>
            <a:r>
              <a:rPr kumimoji="0" lang="en-US" sz="3600" b="1" baseline="30000" dirty="0">
                <a:latin typeface="Times New Roman" pitchFamily="18" charset="0"/>
              </a:rPr>
              <a:t>18</a:t>
            </a:r>
            <a:r>
              <a:rPr kumimoji="0" lang="en-US" sz="3600" b="1" dirty="0">
                <a:latin typeface="Times New Roman" pitchFamily="18" charset="0"/>
              </a:rPr>
              <a:t>“I counsel you to buy</a:t>
            </a:r>
            <a:endParaRPr lang="en-US" sz="3600" b="1" dirty="0"/>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30EB160-571A-41FB-A543-A16D88E27A10}"/>
              </a:ext>
            </a:extLst>
          </p:cNvPr>
          <p:cNvSpPr>
            <a:spLocks noGrp="1" noChangeArrowheads="1"/>
          </p:cNvSpPr>
          <p:nvPr>
            <p:ph type="title"/>
          </p:nvPr>
        </p:nvSpPr>
        <p:spPr>
          <a:xfrm>
            <a:off x="0" y="0"/>
            <a:ext cx="12192000" cy="1600200"/>
          </a:xfrm>
        </p:spPr>
        <p:txBody>
          <a:bodyPr/>
          <a:lstStyle/>
          <a:p>
            <a:pPr>
              <a:defRPr/>
            </a:pPr>
            <a:r>
              <a:rPr lang="en-US" sz="5400" b="1" dirty="0"/>
              <a:t>Causes of Spiritual Blindness: </a:t>
            </a:r>
            <a:br>
              <a:rPr lang="en-US" sz="5400" b="1" dirty="0"/>
            </a:br>
            <a:r>
              <a:rPr lang="en-US" sz="5400" b="1" dirty="0"/>
              <a:t>Unjust gain/Greed</a:t>
            </a:r>
          </a:p>
        </p:txBody>
      </p:sp>
      <p:sp>
        <p:nvSpPr>
          <p:cNvPr id="40963" name="Rectangle 3">
            <a:extLst>
              <a:ext uri="{FF2B5EF4-FFF2-40B4-BE49-F238E27FC236}">
                <a16:creationId xmlns:a16="http://schemas.microsoft.com/office/drawing/2014/main" id="{3D746763-CB39-43C0-9727-EBBE7273C1A6}"/>
              </a:ext>
            </a:extLst>
          </p:cNvPr>
          <p:cNvSpPr>
            <a:spLocks noGrp="1" noChangeArrowheads="1"/>
          </p:cNvSpPr>
          <p:nvPr>
            <p:ph idx="1"/>
          </p:nvPr>
        </p:nvSpPr>
        <p:spPr/>
        <p:txBody>
          <a:bodyPr/>
          <a:lstStyle/>
          <a:p>
            <a:pPr>
              <a:defRPr/>
            </a:pPr>
            <a:r>
              <a:rPr kumimoji="0" lang="en-US" sz="3600" b="1" dirty="0">
                <a:latin typeface="Times New Roman" pitchFamily="18" charset="0"/>
              </a:rPr>
              <a:t>(Rev 3 cont’d) from Me gold refined in the fire, that you may be rich; and white garments, that you may be clothed, </a:t>
            </a:r>
            <a:r>
              <a:rPr kumimoji="0" lang="en-US" sz="3600" b="1" i="1" dirty="0">
                <a:latin typeface="Times New Roman" pitchFamily="18" charset="0"/>
              </a:rPr>
              <a:t>that</a:t>
            </a:r>
            <a:r>
              <a:rPr kumimoji="0" lang="en-US" sz="3600" b="1" dirty="0">
                <a:latin typeface="Times New Roman" pitchFamily="18" charset="0"/>
              </a:rPr>
              <a:t> the shame of your nakedness may not be revealed; and anoint your eyes with eye salve, that you may see. </a:t>
            </a:r>
            <a:r>
              <a:rPr kumimoji="0" lang="en-US" sz="3600" b="1" baseline="30000" dirty="0">
                <a:latin typeface="Times New Roman" pitchFamily="18" charset="0"/>
              </a:rPr>
              <a:t>19</a:t>
            </a:r>
            <a:r>
              <a:rPr kumimoji="0" lang="en-US" sz="3600" b="1" dirty="0">
                <a:latin typeface="Times New Roman" pitchFamily="18" charset="0"/>
              </a:rPr>
              <a:t>“As many as I love, I rebuke and chasten. Therefore be zealous and repent. </a:t>
            </a:r>
            <a:endParaRPr lang="en-US" sz="3600" b="1" dirty="0"/>
          </a:p>
          <a:p>
            <a:pPr>
              <a:defRPr/>
            </a:pPr>
            <a:endParaRPr lang="en-US" sz="3600" b="1" dirty="0"/>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5" descr="C:\My Documents\blindness pics\MVC-008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0" y="1674813"/>
            <a:ext cx="2133600"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2">
            <a:extLst>
              <a:ext uri="{FF2B5EF4-FFF2-40B4-BE49-F238E27FC236}">
                <a16:creationId xmlns:a16="http://schemas.microsoft.com/office/drawing/2014/main" id="{A9C8D128-1602-4CF5-ABF0-FD7812FF98B9}"/>
              </a:ext>
            </a:extLst>
          </p:cNvPr>
          <p:cNvSpPr>
            <a:spLocks noGrp="1" noChangeArrowheads="1"/>
          </p:cNvSpPr>
          <p:nvPr>
            <p:ph type="title" idx="4294967295"/>
          </p:nvPr>
        </p:nvSpPr>
        <p:spPr>
          <a:xfrm>
            <a:off x="-19050" y="-304800"/>
            <a:ext cx="12192000" cy="1676400"/>
          </a:xfrm>
        </p:spPr>
        <p:txBody>
          <a:bodyPr/>
          <a:lstStyle/>
          <a:p>
            <a:pPr>
              <a:defRPr/>
            </a:pPr>
            <a:r>
              <a:rPr lang="en-US" sz="4000" b="1" dirty="0"/>
              <a:t>Causes of Spiritual Blindness: Pride of Life </a:t>
            </a:r>
            <a:br>
              <a:rPr lang="en-US" b="1" dirty="0"/>
            </a:br>
            <a:r>
              <a:rPr lang="en-US" sz="2400" b="1" dirty="0"/>
              <a:t>(Men’s Approval/Hypocrisy/Uncommitted Heart)</a:t>
            </a:r>
          </a:p>
        </p:txBody>
      </p:sp>
      <p:sp>
        <p:nvSpPr>
          <p:cNvPr id="20483" name="Rectangle 3">
            <a:extLst>
              <a:ext uri="{FF2B5EF4-FFF2-40B4-BE49-F238E27FC236}">
                <a16:creationId xmlns:a16="http://schemas.microsoft.com/office/drawing/2014/main" id="{8417DE9B-64DD-440F-B4DC-9FB539D3B42F}"/>
              </a:ext>
            </a:extLst>
          </p:cNvPr>
          <p:cNvSpPr>
            <a:spLocks noGrp="1" noChangeArrowheads="1"/>
          </p:cNvSpPr>
          <p:nvPr>
            <p:ph type="body" idx="4294967295"/>
          </p:nvPr>
        </p:nvSpPr>
        <p:spPr>
          <a:xfrm>
            <a:off x="381000" y="1981200"/>
            <a:ext cx="9448800" cy="4419600"/>
          </a:xfrm>
        </p:spPr>
        <p:txBody>
          <a:bodyPr/>
          <a:lstStyle/>
          <a:p>
            <a:pPr>
              <a:defRPr/>
            </a:pPr>
            <a:r>
              <a:rPr lang="en-US" sz="2800" b="1" dirty="0"/>
              <a:t>John 12:43 </a:t>
            </a:r>
            <a:r>
              <a:rPr kumimoji="0" lang="en-US" sz="2800" b="1" dirty="0">
                <a:latin typeface="Times New Roman" pitchFamily="18" charset="0"/>
              </a:rPr>
              <a:t>for they loved the praise of men more than the praise of God.</a:t>
            </a:r>
          </a:p>
          <a:p>
            <a:pPr>
              <a:defRPr/>
            </a:pPr>
            <a:r>
              <a:rPr kumimoji="0" lang="en-US" sz="2800" b="1" dirty="0">
                <a:latin typeface="Times New Roman" pitchFamily="18" charset="0"/>
              </a:rPr>
              <a:t>People who believed but did not obey</a:t>
            </a:r>
          </a:p>
          <a:p>
            <a:pPr>
              <a:defRPr/>
            </a:pPr>
            <a:r>
              <a:rPr kumimoji="0" lang="en-US" sz="2800" b="1" dirty="0">
                <a:latin typeface="Times New Roman" pitchFamily="18" charset="0"/>
              </a:rPr>
              <a:t>Mt 15:7-9; 14 </a:t>
            </a:r>
            <a:r>
              <a:rPr kumimoji="0" lang="en-US" sz="2800" b="1" baseline="30000" dirty="0">
                <a:latin typeface="Times New Roman" pitchFamily="18" charset="0"/>
              </a:rPr>
              <a:t>7</a:t>
            </a:r>
            <a:r>
              <a:rPr kumimoji="0" lang="en-US" sz="2800" b="1" dirty="0">
                <a:latin typeface="Times New Roman" pitchFamily="18" charset="0"/>
              </a:rPr>
              <a:t>“Hypocrites! Well did Isaiah prophesy about you, saying:</a:t>
            </a:r>
            <a:r>
              <a:rPr kumimoji="0" lang="en-US" sz="2800" b="1" baseline="30000" dirty="0">
                <a:latin typeface="Times New Roman" pitchFamily="18" charset="0"/>
              </a:rPr>
              <a:t>8</a:t>
            </a:r>
            <a:r>
              <a:rPr kumimoji="0" lang="en-US" sz="2800" b="1" dirty="0">
                <a:latin typeface="Times New Roman" pitchFamily="18" charset="0"/>
              </a:rPr>
              <a:t>‘These people draw near to Me with their mouth, And honor Me with </a:t>
            </a:r>
            <a:r>
              <a:rPr kumimoji="0" lang="en-US" sz="2800" b="1" i="1" dirty="0">
                <a:latin typeface="Times New Roman" pitchFamily="18" charset="0"/>
              </a:rPr>
              <a:t>their</a:t>
            </a:r>
            <a:r>
              <a:rPr kumimoji="0" lang="en-US" sz="2800" b="1" dirty="0">
                <a:latin typeface="Times New Roman" pitchFamily="18" charset="0"/>
              </a:rPr>
              <a:t> lips, But their heart is far from Me.</a:t>
            </a:r>
            <a:r>
              <a:rPr kumimoji="0" lang="en-US" sz="2800" b="1" baseline="30000" dirty="0">
                <a:latin typeface="Times New Roman" pitchFamily="18" charset="0"/>
              </a:rPr>
              <a:t>9</a:t>
            </a:r>
            <a:r>
              <a:rPr kumimoji="0" lang="en-US" sz="2800" b="1" dirty="0">
                <a:latin typeface="Times New Roman" pitchFamily="18" charset="0"/>
              </a:rPr>
              <a:t>And in vain they worship Me, Teaching </a:t>
            </a:r>
            <a:r>
              <a:rPr kumimoji="0" lang="en-US" sz="2800" b="1" i="1" dirty="0">
                <a:latin typeface="Times New Roman" pitchFamily="18" charset="0"/>
              </a:rPr>
              <a:t>as</a:t>
            </a:r>
            <a:r>
              <a:rPr kumimoji="0" lang="en-US" sz="2800" b="1" dirty="0">
                <a:latin typeface="Times New Roman" pitchFamily="18" charset="0"/>
              </a:rPr>
              <a:t> doctrines the commandments of men.’ ”</a:t>
            </a:r>
          </a:p>
          <a:p>
            <a:pPr>
              <a:defRPr/>
            </a:pPr>
            <a:r>
              <a:rPr kumimoji="0" lang="en-US" sz="2800" b="1" baseline="30000" dirty="0">
                <a:latin typeface="Times New Roman" pitchFamily="18" charset="0"/>
              </a:rPr>
              <a:t>14</a:t>
            </a:r>
            <a:r>
              <a:rPr kumimoji="0" lang="en-US" sz="2800" b="1" dirty="0">
                <a:latin typeface="Times New Roman" pitchFamily="18" charset="0"/>
              </a:rPr>
              <a:t>“Let them alone. They are blind leaders of the blind. And if the blind leads the blind, both will fall into a ditch.”</a:t>
            </a:r>
            <a:endParaRPr kumimoji="0" lang="en-US" sz="2800" b="1" dirty="0">
              <a:solidFill>
                <a:srgbClr val="FF0000"/>
              </a:solidFill>
              <a:latin typeface="Times New Roman" pitchFamily="18" charset="0"/>
            </a:endParaRPr>
          </a:p>
          <a:p>
            <a:pPr>
              <a:defRPr/>
            </a:pPr>
            <a:endParaRPr lang="en-US" sz="2800" b="1" dirty="0"/>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710A997-43E2-4FAD-B759-0733115A4C0F}"/>
              </a:ext>
            </a:extLst>
          </p:cNvPr>
          <p:cNvSpPr>
            <a:spLocks noGrp="1" noChangeArrowheads="1"/>
          </p:cNvSpPr>
          <p:nvPr>
            <p:ph type="title" idx="4294967295"/>
          </p:nvPr>
        </p:nvSpPr>
        <p:spPr>
          <a:xfrm>
            <a:off x="0" y="0"/>
            <a:ext cx="12192000" cy="1524000"/>
          </a:xfrm>
        </p:spPr>
        <p:txBody>
          <a:bodyPr/>
          <a:lstStyle/>
          <a:p>
            <a:pPr>
              <a:defRPr/>
            </a:pPr>
            <a:r>
              <a:rPr lang="en-US" b="1" dirty="0"/>
              <a:t>Causes of Spiritual Blindness: Pride of Life </a:t>
            </a:r>
            <a:br>
              <a:rPr lang="en-US" b="1" dirty="0"/>
            </a:br>
            <a:r>
              <a:rPr lang="en-US" sz="2800" b="1" dirty="0"/>
              <a:t>(Men’s Approval/Hypocrisy/Uncommitted Heart)</a:t>
            </a:r>
            <a:endParaRPr lang="en-US" sz="2900" b="1" dirty="0"/>
          </a:p>
        </p:txBody>
      </p:sp>
      <p:sp>
        <p:nvSpPr>
          <p:cNvPr id="33795" name="Rectangle 3">
            <a:extLst>
              <a:ext uri="{FF2B5EF4-FFF2-40B4-BE49-F238E27FC236}">
                <a16:creationId xmlns:a16="http://schemas.microsoft.com/office/drawing/2014/main" id="{D78C447E-CF97-44C0-B5C9-BEFC75984F80}"/>
              </a:ext>
            </a:extLst>
          </p:cNvPr>
          <p:cNvSpPr>
            <a:spLocks noGrp="1" noChangeArrowheads="1"/>
          </p:cNvSpPr>
          <p:nvPr>
            <p:ph type="body" idx="4294967295"/>
          </p:nvPr>
        </p:nvSpPr>
        <p:spPr>
          <a:xfrm>
            <a:off x="228600" y="1676400"/>
            <a:ext cx="11582400" cy="4572000"/>
          </a:xfrm>
        </p:spPr>
        <p:txBody>
          <a:bodyPr/>
          <a:lstStyle/>
          <a:p>
            <a:pPr>
              <a:lnSpc>
                <a:spcPct val="90000"/>
              </a:lnSpc>
              <a:defRPr/>
            </a:pPr>
            <a:r>
              <a:rPr kumimoji="0" lang="en-US" sz="3600" b="1" dirty="0">
                <a:latin typeface="Times New Roman" pitchFamily="18" charset="0"/>
              </a:rPr>
              <a:t>Blindness is failing to do, deluded hearers</a:t>
            </a:r>
          </a:p>
          <a:p>
            <a:pPr>
              <a:lnSpc>
                <a:spcPct val="90000"/>
              </a:lnSpc>
              <a:defRPr/>
            </a:pPr>
            <a:r>
              <a:rPr kumimoji="0" lang="en-US" sz="3600" b="1" dirty="0">
                <a:latin typeface="Times New Roman" pitchFamily="18" charset="0"/>
              </a:rPr>
              <a:t>Mt 23:16-17</a:t>
            </a:r>
            <a:r>
              <a:rPr kumimoji="0" lang="en-US" sz="3600" b="1" baseline="30000" dirty="0">
                <a:latin typeface="Times New Roman" pitchFamily="18" charset="0"/>
              </a:rPr>
              <a:t> 16</a:t>
            </a:r>
            <a:r>
              <a:rPr kumimoji="0" lang="en-US" sz="3600" b="1" dirty="0">
                <a:latin typeface="Times New Roman" pitchFamily="18" charset="0"/>
              </a:rPr>
              <a:t>“Woe to you, blind guides, who say, ‘Whoever swears by the temple, it is nothing; but whoever swears by the gold of the temple, he is obliged </a:t>
            </a:r>
            <a:r>
              <a:rPr kumimoji="0" lang="en-US" sz="3600" b="1" i="1" dirty="0">
                <a:latin typeface="Times New Roman" pitchFamily="18" charset="0"/>
              </a:rPr>
              <a:t>to</a:t>
            </a:r>
            <a:r>
              <a:rPr kumimoji="0" lang="en-US" sz="3600" b="1" dirty="0">
                <a:latin typeface="Times New Roman" pitchFamily="18" charset="0"/>
              </a:rPr>
              <a:t> </a:t>
            </a:r>
            <a:r>
              <a:rPr kumimoji="0" lang="en-US" sz="3600" b="1" i="1" dirty="0">
                <a:latin typeface="Times New Roman" pitchFamily="18" charset="0"/>
              </a:rPr>
              <a:t>perform</a:t>
            </a:r>
            <a:r>
              <a:rPr kumimoji="0" lang="en-US" sz="3600" b="1" dirty="0">
                <a:latin typeface="Times New Roman" pitchFamily="18" charset="0"/>
              </a:rPr>
              <a:t> </a:t>
            </a:r>
            <a:r>
              <a:rPr kumimoji="0" lang="en-US" sz="3600" b="1" i="1" dirty="0">
                <a:latin typeface="Times New Roman" pitchFamily="18" charset="0"/>
              </a:rPr>
              <a:t>it</a:t>
            </a:r>
            <a:r>
              <a:rPr kumimoji="0" lang="en-US" sz="3600" b="1" dirty="0">
                <a:latin typeface="Times New Roman" pitchFamily="18" charset="0"/>
              </a:rPr>
              <a:t>.’ </a:t>
            </a:r>
            <a:r>
              <a:rPr kumimoji="0" lang="en-US" sz="3600" b="1" baseline="30000" dirty="0">
                <a:latin typeface="Times New Roman" pitchFamily="18" charset="0"/>
              </a:rPr>
              <a:t>17</a:t>
            </a:r>
            <a:r>
              <a:rPr kumimoji="0" lang="en-US" sz="3600" b="1" dirty="0">
                <a:latin typeface="Times New Roman" pitchFamily="18" charset="0"/>
              </a:rPr>
              <a:t>“Fools and blind! For which is greater, the gold or the temple that sanctifies the gold?</a:t>
            </a:r>
          </a:p>
          <a:p>
            <a:pPr>
              <a:lnSpc>
                <a:spcPct val="90000"/>
              </a:lnSpc>
              <a:defRPr/>
            </a:pPr>
            <a:r>
              <a:rPr kumimoji="0" lang="en-US" sz="3600" b="1" dirty="0">
                <a:latin typeface="Times New Roman" pitchFamily="18" charset="0"/>
              </a:rPr>
              <a:t>Mt 23:23-28 </a:t>
            </a:r>
            <a:r>
              <a:rPr kumimoji="0" lang="en-US" sz="3600" b="1" baseline="30000" dirty="0">
                <a:latin typeface="Times New Roman" pitchFamily="18" charset="0"/>
              </a:rPr>
              <a:t>23</a:t>
            </a:r>
            <a:r>
              <a:rPr kumimoji="0" lang="en-US" sz="3600" b="1" dirty="0">
                <a:latin typeface="Times New Roman" pitchFamily="18" charset="0"/>
              </a:rPr>
              <a:t>“Woe to you, scribes and Pharisees, hypocrites! For you pay tithe of mint and anise and </a:t>
            </a:r>
            <a:r>
              <a:rPr kumimoji="0" lang="en-US" sz="3600" b="1" dirty="0" err="1">
                <a:latin typeface="Times New Roman" pitchFamily="18" charset="0"/>
              </a:rPr>
              <a:t>cummin</a:t>
            </a:r>
            <a:r>
              <a:rPr kumimoji="0" lang="en-US" sz="3600" b="1" dirty="0">
                <a:latin typeface="Times New Roman" pitchFamily="18" charset="0"/>
              </a:rPr>
              <a:t>, and have neglected the weightier </a:t>
            </a:r>
            <a:r>
              <a:rPr kumimoji="0" lang="en-US" sz="3600" b="1" i="1" dirty="0">
                <a:latin typeface="Times New Roman" pitchFamily="18" charset="0"/>
              </a:rPr>
              <a:t>matters</a:t>
            </a:r>
            <a:r>
              <a:rPr kumimoji="0" lang="en-US" sz="3600" b="1" dirty="0">
                <a:latin typeface="Times New Roman" pitchFamily="18" charset="0"/>
              </a:rPr>
              <a:t> of the law:</a:t>
            </a:r>
          </a:p>
        </p:txBody>
      </p:sp>
      <p:pic>
        <p:nvPicPr>
          <p:cNvPr id="65538" name="Picture 2" descr="blind1">
            <a:extLst>
              <a:ext uri="{FF2B5EF4-FFF2-40B4-BE49-F238E27FC236}">
                <a16:creationId xmlns:a16="http://schemas.microsoft.com/office/drawing/2014/main" id="{CD2E82B0-FB92-44D6-955F-523C64049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6405" y="1143000"/>
            <a:ext cx="166559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6D97EF95-E618-4515-AE1A-D819FC65C8ED}"/>
              </a:ext>
            </a:extLst>
          </p:cNvPr>
          <p:cNvSpPr>
            <a:spLocks noGrp="1" noChangeArrowheads="1"/>
          </p:cNvSpPr>
          <p:nvPr>
            <p:ph type="body" idx="4294967295"/>
          </p:nvPr>
        </p:nvSpPr>
        <p:spPr>
          <a:xfrm>
            <a:off x="152400" y="1828800"/>
            <a:ext cx="8305800" cy="5029200"/>
          </a:xfrm>
        </p:spPr>
        <p:txBody>
          <a:bodyPr/>
          <a:lstStyle/>
          <a:p>
            <a:pPr>
              <a:defRPr/>
            </a:pPr>
            <a:r>
              <a:rPr kumimoji="0" lang="en-US" sz="3600" b="1" dirty="0">
                <a:latin typeface="Times New Roman" pitchFamily="18" charset="0"/>
              </a:rPr>
              <a:t>(Mt 23:23-28</a:t>
            </a:r>
            <a:r>
              <a:rPr kumimoji="0" lang="en-US" sz="3600" b="1" baseline="30000" dirty="0">
                <a:latin typeface="Times New Roman" pitchFamily="18" charset="0"/>
              </a:rPr>
              <a:t> </a:t>
            </a:r>
            <a:r>
              <a:rPr kumimoji="0" lang="en-US" sz="3600" b="1" dirty="0">
                <a:latin typeface="Times New Roman" pitchFamily="18" charset="0"/>
              </a:rPr>
              <a:t>cont’d) justice and mercy and faith. These you ought to have done, without leaving the others undone. </a:t>
            </a:r>
            <a:r>
              <a:rPr kumimoji="0" lang="en-US" sz="3600" b="1" baseline="30000" dirty="0">
                <a:latin typeface="Times New Roman" pitchFamily="18" charset="0"/>
              </a:rPr>
              <a:t>24</a:t>
            </a:r>
            <a:r>
              <a:rPr kumimoji="0" lang="en-US" sz="3600" b="1" dirty="0">
                <a:latin typeface="Times New Roman" pitchFamily="18" charset="0"/>
              </a:rPr>
              <a:t>“Blind guides, who strain out a gnat and swallow a camel! </a:t>
            </a:r>
            <a:r>
              <a:rPr kumimoji="0" lang="en-US" sz="3600" b="1" baseline="30000" dirty="0">
                <a:latin typeface="Times New Roman" pitchFamily="18" charset="0"/>
              </a:rPr>
              <a:t>25</a:t>
            </a:r>
            <a:r>
              <a:rPr kumimoji="0" lang="en-US" sz="3600" b="1" dirty="0">
                <a:latin typeface="Times New Roman" pitchFamily="18" charset="0"/>
              </a:rPr>
              <a:t>“Woe to you, scribes and Pharisees, hypocrites! For you cleanse the outside of the cup and dish, but inside they are full of extortion and self-indulgence. 					</a:t>
            </a:r>
            <a:endParaRPr lang="en-US" sz="3600" b="1" dirty="0"/>
          </a:p>
        </p:txBody>
      </p:sp>
      <p:grpSp>
        <p:nvGrpSpPr>
          <p:cNvPr id="71683" name="Group 4"/>
          <p:cNvGrpSpPr>
            <a:grpSpLocks/>
          </p:cNvGrpSpPr>
          <p:nvPr/>
        </p:nvGrpSpPr>
        <p:grpSpPr bwMode="auto">
          <a:xfrm>
            <a:off x="8305800" y="2057400"/>
            <a:ext cx="4191000" cy="3167063"/>
            <a:chOff x="3120" y="2325"/>
            <a:chExt cx="2640" cy="1995"/>
          </a:xfrm>
        </p:grpSpPr>
        <p:pic>
          <p:nvPicPr>
            <p:cNvPr id="71685" name="Picture 5" descr="C:\My Documents\blindness pics\BES_0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2325"/>
              <a:ext cx="2640"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Rectangle 6"/>
            <p:cNvSpPr>
              <a:spLocks noChangeArrowheads="1"/>
            </p:cNvSpPr>
            <p:nvPr/>
          </p:nvSpPr>
          <p:spPr bwMode="auto">
            <a:xfrm>
              <a:off x="4896" y="4080"/>
              <a:ext cx="336" cy="240"/>
            </a:xfrm>
            <a:prstGeom prst="rect">
              <a:avLst/>
            </a:prstGeom>
            <a:solidFill>
              <a:srgbClr val="FFFFFF"/>
            </a:solidFill>
            <a:ln w="9525">
              <a:solidFill>
                <a:srgbClr val="FFFFFF"/>
              </a:solidFill>
              <a:miter lim="800000"/>
              <a:headEnd/>
              <a:tailEnd/>
            </a:ln>
          </p:spPr>
          <p:txBody>
            <a:bodyPr wrap="none" anchor="ctr"/>
            <a:lstStyle>
              <a:lvl1pPr>
                <a:spcBef>
                  <a:spcPct val="20000"/>
                </a:spcBef>
                <a:buClr>
                  <a:schemeClr val="folHlink"/>
                </a:buClr>
                <a:buSzPct val="75000"/>
                <a:buFont typeface="Monotype Sorts" pitchFamily="2" charset="2"/>
                <a:buChar char="n"/>
                <a:defRPr kumimoji="1" sz="3200">
                  <a:solidFill>
                    <a:schemeClr val="tx1"/>
                  </a:solidFill>
                  <a:latin typeface="Tahoma" panose="020B0604030504040204" pitchFamily="34" charset="0"/>
                </a:defRPr>
              </a:lvl1pPr>
              <a:lvl2pPr marL="742950" indent="-285750">
                <a:spcBef>
                  <a:spcPct val="20000"/>
                </a:spcBef>
                <a:buClr>
                  <a:schemeClr val="folHlink"/>
                </a:buClr>
                <a:buChar char="–"/>
                <a:defRPr kumimoji="1" sz="2800">
                  <a:solidFill>
                    <a:schemeClr val="tx1"/>
                  </a:solidFill>
                  <a:latin typeface="Tahoma" panose="020B0604030504040204" pitchFamily="34" charset="0"/>
                </a:defRPr>
              </a:lvl2pPr>
              <a:lvl3pPr marL="1143000" indent="-228600">
                <a:spcBef>
                  <a:spcPct val="20000"/>
                </a:spcBef>
                <a:buClr>
                  <a:schemeClr val="folHlink"/>
                </a:buClr>
                <a:buSzPct val="60000"/>
                <a:buFont typeface="Monotype Sorts" pitchFamily="2" charset="2"/>
                <a:buChar char="n"/>
                <a:defRPr kumimoji="1" sz="24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lr>
                  <a:schemeClr val="folHlink"/>
                </a:buClr>
                <a:buSzPct val="50000"/>
                <a:buFont typeface="Monotype Sorts"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9pPr>
            </a:lstStyle>
            <a:p>
              <a:pPr>
                <a:spcBef>
                  <a:spcPct val="0"/>
                </a:spcBef>
                <a:buClrTx/>
                <a:buSzTx/>
                <a:buFontTx/>
                <a:buNone/>
              </a:pPr>
              <a:endParaRPr kumimoji="0" lang="en-US" altLang="en-US" sz="2400">
                <a:latin typeface="Times New Roman" panose="02020603050405020304" pitchFamily="18" charset="0"/>
              </a:endParaRPr>
            </a:p>
          </p:txBody>
        </p:sp>
      </p:grpSp>
      <p:sp>
        <p:nvSpPr>
          <p:cNvPr id="7" name="Rectangle 2">
            <a:extLst>
              <a:ext uri="{FF2B5EF4-FFF2-40B4-BE49-F238E27FC236}">
                <a16:creationId xmlns:a16="http://schemas.microsoft.com/office/drawing/2014/main" id="{E4EE4555-5C19-4C49-99C3-D97A0799A264}"/>
              </a:ext>
            </a:extLst>
          </p:cNvPr>
          <p:cNvSpPr txBox="1">
            <a:spLocks noChangeArrowheads="1"/>
          </p:cNvSpPr>
          <p:nvPr/>
        </p:nvSpPr>
        <p:spPr bwMode="auto">
          <a:xfrm>
            <a:off x="0" y="0"/>
            <a:ext cx="12192000" cy="1524000"/>
          </a:xfrm>
          <a:prstGeom prst="rect">
            <a:avLst/>
          </a:prstGeom>
          <a:noFill/>
          <a:ln>
            <a:noFill/>
          </a:ln>
        </p:spPr>
        <p:txBody>
          <a:bodyPr anchor="b"/>
          <a:lst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9pPr>
          </a:lstStyle>
          <a:p>
            <a:pPr>
              <a:defRPr/>
            </a:pPr>
            <a:r>
              <a:rPr lang="en-US" b="1" kern="0"/>
              <a:t>Causes of Spiritual Blindness: Pride of Life </a:t>
            </a:r>
            <a:br>
              <a:rPr lang="en-US" b="1" kern="0"/>
            </a:br>
            <a:r>
              <a:rPr lang="en-US" sz="2800" b="1" kern="0"/>
              <a:t>(Men’s Approval/Hypocrisy/Uncommitted Heart)</a:t>
            </a:r>
            <a:endParaRPr lang="en-US" sz="2900" b="1" kern="0" dirty="0"/>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027">
            <a:extLst>
              <a:ext uri="{FF2B5EF4-FFF2-40B4-BE49-F238E27FC236}">
                <a16:creationId xmlns:a16="http://schemas.microsoft.com/office/drawing/2014/main" id="{8729662C-962A-4FA9-9321-6E3E2315B7F2}"/>
              </a:ext>
            </a:extLst>
          </p:cNvPr>
          <p:cNvSpPr>
            <a:spLocks noGrp="1" noChangeArrowheads="1"/>
          </p:cNvSpPr>
          <p:nvPr>
            <p:ph type="body" idx="4294967295"/>
          </p:nvPr>
        </p:nvSpPr>
        <p:spPr>
          <a:xfrm>
            <a:off x="152400" y="1828800"/>
            <a:ext cx="11734800" cy="4724400"/>
          </a:xfrm>
        </p:spPr>
        <p:txBody>
          <a:bodyPr/>
          <a:lstStyle/>
          <a:p>
            <a:pPr>
              <a:defRPr/>
            </a:pPr>
            <a:r>
              <a:rPr kumimoji="0" lang="en-US" sz="3600" b="1" dirty="0">
                <a:latin typeface="Times New Roman" pitchFamily="18" charset="0"/>
              </a:rPr>
              <a:t>(Mt 23:23-28</a:t>
            </a:r>
            <a:r>
              <a:rPr kumimoji="0" lang="en-US" sz="3600" b="1" baseline="30000" dirty="0">
                <a:latin typeface="Times New Roman" pitchFamily="18" charset="0"/>
              </a:rPr>
              <a:t> </a:t>
            </a:r>
            <a:r>
              <a:rPr kumimoji="0" lang="en-US" sz="3600" b="1" dirty="0">
                <a:latin typeface="Times New Roman" pitchFamily="18" charset="0"/>
              </a:rPr>
              <a:t>cont’d) </a:t>
            </a:r>
            <a:r>
              <a:rPr kumimoji="0" lang="en-US" sz="3600" b="1" baseline="30000" dirty="0">
                <a:latin typeface="Times New Roman" pitchFamily="18" charset="0"/>
              </a:rPr>
              <a:t>26</a:t>
            </a:r>
            <a:r>
              <a:rPr kumimoji="0" lang="en-US" sz="3600" b="1" dirty="0">
                <a:latin typeface="Times New Roman" pitchFamily="18" charset="0"/>
              </a:rPr>
              <a:t>“Blind Pharisee, first cleanse the inside of the cup and dish, that the outside of them may be clean also. </a:t>
            </a:r>
            <a:r>
              <a:rPr kumimoji="0" lang="en-US" sz="3600" b="1" baseline="30000" dirty="0">
                <a:latin typeface="Times New Roman" pitchFamily="18" charset="0"/>
              </a:rPr>
              <a:t>27</a:t>
            </a:r>
            <a:r>
              <a:rPr kumimoji="0" lang="en-US" sz="3600" b="1" dirty="0">
                <a:latin typeface="Times New Roman" pitchFamily="18" charset="0"/>
              </a:rPr>
              <a:t>“Woe to you, scribes and Pharisees, hypocrites! For you are like whitewashed tombs which indeed appear beautiful outwardly, but inside are full of dead </a:t>
            </a:r>
            <a:r>
              <a:rPr kumimoji="0" lang="en-US" sz="3600" b="1" i="1" dirty="0">
                <a:latin typeface="Times New Roman" pitchFamily="18" charset="0"/>
              </a:rPr>
              <a:t>men</a:t>
            </a:r>
            <a:r>
              <a:rPr kumimoji="0" lang="en-US" sz="3600" b="1" dirty="0">
                <a:latin typeface="Times New Roman" pitchFamily="18" charset="0"/>
              </a:rPr>
              <a:t>’s bones and all uncleanness. </a:t>
            </a:r>
            <a:r>
              <a:rPr kumimoji="0" lang="en-US" sz="3600" b="1" baseline="30000" dirty="0">
                <a:latin typeface="Times New Roman" pitchFamily="18" charset="0"/>
              </a:rPr>
              <a:t>28</a:t>
            </a:r>
            <a:r>
              <a:rPr kumimoji="0" lang="en-US" sz="3600" b="1" dirty="0">
                <a:latin typeface="Times New Roman" pitchFamily="18" charset="0"/>
              </a:rPr>
              <a:t>“Even so you also outwardly appear righteous to men, but inside you are full of hypocrisy and lawlessness.</a:t>
            </a:r>
            <a:endParaRPr lang="en-US" sz="3600" b="1" dirty="0"/>
          </a:p>
          <a:p>
            <a:pPr>
              <a:defRPr/>
            </a:pPr>
            <a:endParaRPr lang="en-US" sz="3600" b="1" dirty="0"/>
          </a:p>
          <a:p>
            <a:pPr>
              <a:defRPr/>
            </a:pPr>
            <a:endParaRPr lang="en-US" sz="3600" b="1" dirty="0"/>
          </a:p>
        </p:txBody>
      </p:sp>
      <p:sp>
        <p:nvSpPr>
          <p:cNvPr id="4" name="Rectangle 2">
            <a:extLst>
              <a:ext uri="{FF2B5EF4-FFF2-40B4-BE49-F238E27FC236}">
                <a16:creationId xmlns:a16="http://schemas.microsoft.com/office/drawing/2014/main" id="{77C4CB26-8932-4FE1-A521-649598B4D4D0}"/>
              </a:ext>
            </a:extLst>
          </p:cNvPr>
          <p:cNvSpPr txBox="1">
            <a:spLocks noChangeArrowheads="1"/>
          </p:cNvSpPr>
          <p:nvPr/>
        </p:nvSpPr>
        <p:spPr bwMode="auto">
          <a:xfrm>
            <a:off x="0" y="0"/>
            <a:ext cx="12192000" cy="1524000"/>
          </a:xfrm>
          <a:prstGeom prst="rect">
            <a:avLst/>
          </a:prstGeom>
          <a:noFill/>
          <a:ln>
            <a:noFill/>
          </a:ln>
        </p:spPr>
        <p:txBody>
          <a:bodyPr anchor="b"/>
          <a:lst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defRPr>
            </a:lvl9pPr>
          </a:lstStyle>
          <a:p>
            <a:pPr>
              <a:defRPr/>
            </a:pPr>
            <a:r>
              <a:rPr lang="en-US" b="1" kern="0"/>
              <a:t>Causes of Spiritual Blindness: Pride of Life </a:t>
            </a:r>
            <a:br>
              <a:rPr lang="en-US" b="1" kern="0"/>
            </a:br>
            <a:r>
              <a:rPr lang="en-US" sz="2800" b="1" kern="0"/>
              <a:t>(Men’s Approval/Hypocrisy/Uncommitted Heart)</a:t>
            </a:r>
            <a:endParaRPr lang="en-US" sz="2900" b="1" kern="0" dirty="0"/>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3F338B0C-A7D4-44B7-9D8D-A2E89C581B0A}"/>
              </a:ext>
            </a:extLst>
          </p:cNvPr>
          <p:cNvSpPr>
            <a:spLocks noGrp="1" noChangeArrowheads="1"/>
          </p:cNvSpPr>
          <p:nvPr>
            <p:ph type="title"/>
          </p:nvPr>
        </p:nvSpPr>
        <p:spPr>
          <a:xfrm>
            <a:off x="76200" y="152400"/>
            <a:ext cx="8534400" cy="1524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5400" b="1" dirty="0"/>
              <a:t>Causes of Spiritual Blindness: Prejudice</a:t>
            </a:r>
          </a:p>
        </p:txBody>
      </p:sp>
      <p:sp>
        <p:nvSpPr>
          <p:cNvPr id="77827" name="Rectangle 3">
            <a:extLst>
              <a:ext uri="{FF2B5EF4-FFF2-40B4-BE49-F238E27FC236}">
                <a16:creationId xmlns:a16="http://schemas.microsoft.com/office/drawing/2014/main" id="{854141C9-D4EA-4A4A-B3C6-9BD44CB05B84}"/>
              </a:ext>
            </a:extLst>
          </p:cNvPr>
          <p:cNvSpPr>
            <a:spLocks noGrp="1" noChangeArrowheads="1"/>
          </p:cNvSpPr>
          <p:nvPr>
            <p:ph idx="1"/>
          </p:nvPr>
        </p:nvSpPr>
        <p:spPr>
          <a:xfrm>
            <a:off x="228600" y="2057400"/>
            <a:ext cx="11430000" cy="5029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r>
              <a:rPr lang="en-US" altLang="en-US" sz="3400" b="1" dirty="0">
                <a:effectLst>
                  <a:outerShdw blurRad="38100" dist="38100" dir="2700000" algn="tl">
                    <a:srgbClr val="000000">
                      <a:alpha val="43137"/>
                    </a:srgbClr>
                  </a:outerShdw>
                </a:effectLst>
              </a:rPr>
              <a:t>A few generations ago, many under the banner of Christ and the church carried on the cause of racial prejudice, failing to see others as children of Light and fellow souls, while failing to carry out the golden rule of treating other as you want to be treated (Luke 6:31).  This was wrong. </a:t>
            </a:r>
          </a:p>
          <a:p>
            <a:pPr>
              <a:lnSpc>
                <a:spcPct val="80000"/>
              </a:lnSpc>
              <a:defRPr/>
            </a:pPr>
            <a:r>
              <a:rPr lang="en-US" altLang="en-US" sz="3400" b="1" dirty="0">
                <a:effectLst>
                  <a:outerShdw blurRad="38100" dist="38100" dir="2700000" algn="tl">
                    <a:srgbClr val="000000">
                      <a:alpha val="43137"/>
                    </a:srgbClr>
                  </a:outerShdw>
                </a:effectLst>
              </a:rPr>
              <a:t>James 1:17 teaches there is no shadow of turning with God. </a:t>
            </a:r>
          </a:p>
          <a:p>
            <a:pPr>
              <a:lnSpc>
                <a:spcPct val="80000"/>
              </a:lnSpc>
              <a:defRPr/>
            </a:pPr>
            <a:r>
              <a:rPr lang="en-US" altLang="en-US" sz="3400" b="1" dirty="0">
                <a:effectLst>
                  <a:outerShdw blurRad="38100" dist="38100" dir="2700000" algn="tl">
                    <a:srgbClr val="000000">
                      <a:alpha val="43137"/>
                    </a:srgbClr>
                  </a:outerShdw>
                </a:effectLst>
              </a:rPr>
              <a:t>In the New Testament times, the fleshly division was the Jews and the Gentiles (Acts 10 and 22).  </a:t>
            </a:r>
          </a:p>
        </p:txBody>
      </p:sp>
      <p:pic>
        <p:nvPicPr>
          <p:cNvPr id="75780" name="Picture 4" descr="dt_151023_prejudice_discrimination_bias_bullying_800x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19050"/>
            <a:ext cx="25908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A403C8F-1FB7-49D3-98E4-87B6F9CA0C9E}"/>
              </a:ext>
            </a:extLst>
          </p:cNvPr>
          <p:cNvSpPr>
            <a:spLocks noGrp="1" noChangeArrowheads="1"/>
          </p:cNvSpPr>
          <p:nvPr>
            <p:ph type="title"/>
          </p:nvPr>
        </p:nvSpPr>
        <p:spPr>
          <a:xfrm>
            <a:off x="0" y="0"/>
            <a:ext cx="12192000" cy="1219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dirty="0"/>
              <a:t>Causes of Spiritual Blindness: Prejudice</a:t>
            </a:r>
          </a:p>
        </p:txBody>
      </p:sp>
      <p:sp>
        <p:nvSpPr>
          <p:cNvPr id="79875" name="Rectangle 3">
            <a:extLst>
              <a:ext uri="{FF2B5EF4-FFF2-40B4-BE49-F238E27FC236}">
                <a16:creationId xmlns:a16="http://schemas.microsoft.com/office/drawing/2014/main" id="{274C0186-DFF5-4B53-8381-B8B70DD7F7B3}"/>
              </a:ext>
            </a:extLst>
          </p:cNvPr>
          <p:cNvSpPr>
            <a:spLocks noGrp="1" noChangeArrowheads="1"/>
          </p:cNvSpPr>
          <p:nvPr>
            <p:ph idx="1"/>
          </p:nvPr>
        </p:nvSpPr>
        <p:spPr>
          <a:xfrm>
            <a:off x="266700" y="1793875"/>
            <a:ext cx="11658600" cy="5029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r>
              <a:rPr lang="en-US" altLang="en-US" b="1" dirty="0">
                <a:effectLst>
                  <a:outerShdw blurRad="38100" dist="38100" dir="2700000" algn="tl">
                    <a:srgbClr val="000000">
                      <a:alpha val="43137"/>
                    </a:srgbClr>
                  </a:outerShdw>
                </a:effectLst>
              </a:rPr>
              <a:t>People often still have preconceived judgments or opinions of others without grounds but instead based on race, birth place, or bank accounts instead of experience with the person.  This is wrong.  </a:t>
            </a:r>
          </a:p>
          <a:p>
            <a:pPr>
              <a:lnSpc>
                <a:spcPct val="80000"/>
              </a:lnSpc>
              <a:defRPr/>
            </a:pPr>
            <a:r>
              <a:rPr lang="en-US" altLang="en-US" b="1" dirty="0">
                <a:effectLst>
                  <a:outerShdw blurRad="38100" dist="38100" dir="2700000" algn="tl">
                    <a:srgbClr val="000000">
                      <a:alpha val="43137"/>
                    </a:srgbClr>
                  </a:outerShdw>
                </a:effectLst>
              </a:rPr>
              <a:t>Prejudice blinds to whom a person may truly be.  </a:t>
            </a:r>
          </a:p>
          <a:p>
            <a:pPr>
              <a:lnSpc>
                <a:spcPct val="80000"/>
              </a:lnSpc>
              <a:defRPr/>
            </a:pPr>
            <a:r>
              <a:rPr lang="en-US" altLang="en-US" b="1" dirty="0">
                <a:effectLst>
                  <a:outerShdw blurRad="38100" dist="38100" dir="2700000" algn="tl">
                    <a:srgbClr val="000000">
                      <a:alpha val="43137"/>
                    </a:srgbClr>
                  </a:outerShdw>
                </a:effectLst>
              </a:rPr>
              <a:t>Hebrews 2:9 notes, “But we see Jesus, who was made a little lower than the angels for the suffering of death, crowned with glory and </a:t>
            </a:r>
            <a:r>
              <a:rPr lang="en-US" altLang="en-US" b="1" dirty="0" err="1">
                <a:effectLst>
                  <a:outerShdw blurRad="38100" dist="38100" dir="2700000" algn="tl">
                    <a:srgbClr val="000000">
                      <a:alpha val="43137"/>
                    </a:srgbClr>
                  </a:outerShdw>
                </a:effectLst>
              </a:rPr>
              <a:t>honour</a:t>
            </a:r>
            <a:r>
              <a:rPr lang="en-US" altLang="en-US" b="1" dirty="0">
                <a:effectLst>
                  <a:outerShdw blurRad="38100" dist="38100" dir="2700000" algn="tl">
                    <a:srgbClr val="000000">
                      <a:alpha val="43137"/>
                    </a:srgbClr>
                  </a:outerShdw>
                </a:effectLst>
              </a:rPr>
              <a:t>; that he by the grace of God should taste death for every man.”  </a:t>
            </a:r>
          </a:p>
          <a:p>
            <a:pPr>
              <a:lnSpc>
                <a:spcPct val="80000"/>
              </a:lnSpc>
              <a:defRPr/>
            </a:pPr>
            <a:r>
              <a:rPr lang="en-US" altLang="en-US" b="1" dirty="0">
                <a:effectLst>
                  <a:outerShdw blurRad="38100" dist="38100" dir="2700000" algn="tl">
                    <a:srgbClr val="000000">
                      <a:alpha val="43137"/>
                    </a:srgbClr>
                  </a:outerShdw>
                </a:effectLst>
              </a:rPr>
              <a:t>Christians must guard against prejudice because it spiritually blinding while carrying hatred and pride as accompaniment .</a:t>
            </a:r>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987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75" y="4343400"/>
            <a:ext cx="34353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a:extLst>
              <a:ext uri="{FF2B5EF4-FFF2-40B4-BE49-F238E27FC236}">
                <a16:creationId xmlns:a16="http://schemas.microsoft.com/office/drawing/2014/main" id="{F1015411-A954-48E9-858D-CA499E1D9026}"/>
              </a:ext>
            </a:extLst>
          </p:cNvPr>
          <p:cNvSpPr>
            <a:spLocks noGrp="1" noChangeArrowheads="1"/>
          </p:cNvSpPr>
          <p:nvPr>
            <p:ph type="title"/>
          </p:nvPr>
        </p:nvSpPr>
        <p:spPr>
          <a:xfrm>
            <a:off x="0" y="0"/>
            <a:ext cx="12192000" cy="1600200"/>
          </a:xfrm>
        </p:spPr>
        <p:txBody>
          <a:bodyPr/>
          <a:lstStyle/>
          <a:p>
            <a:pPr>
              <a:defRPr/>
            </a:pPr>
            <a:r>
              <a:rPr lang="en-US" sz="4800" b="1" dirty="0"/>
              <a:t>Causes of Spiritual Blindness: </a:t>
            </a:r>
            <a:br>
              <a:rPr lang="en-US" sz="4800" b="1" dirty="0"/>
            </a:br>
            <a:r>
              <a:rPr lang="en-US" sz="4800" b="1" dirty="0"/>
              <a:t>Failure to Know God’s Word</a:t>
            </a:r>
          </a:p>
        </p:txBody>
      </p:sp>
      <p:sp>
        <p:nvSpPr>
          <p:cNvPr id="22531" name="Rectangle 3">
            <a:extLst>
              <a:ext uri="{FF2B5EF4-FFF2-40B4-BE49-F238E27FC236}">
                <a16:creationId xmlns:a16="http://schemas.microsoft.com/office/drawing/2014/main" id="{EF85AF05-6B52-4B97-8D38-B1AFA7F72F46}"/>
              </a:ext>
            </a:extLst>
          </p:cNvPr>
          <p:cNvSpPr>
            <a:spLocks noGrp="1" noChangeArrowheads="1"/>
          </p:cNvSpPr>
          <p:nvPr>
            <p:ph idx="1"/>
          </p:nvPr>
        </p:nvSpPr>
        <p:spPr>
          <a:xfrm>
            <a:off x="304800" y="1752600"/>
            <a:ext cx="9677400" cy="3429000"/>
          </a:xfrm>
        </p:spPr>
        <p:txBody>
          <a:bodyPr/>
          <a:lstStyle/>
          <a:p>
            <a:pPr>
              <a:defRPr/>
            </a:pPr>
            <a:r>
              <a:rPr lang="en-US" sz="3400" b="1" dirty="0"/>
              <a:t>Jeremiah 5:4 T</a:t>
            </a:r>
            <a:r>
              <a:rPr kumimoji="0" lang="en-US" sz="3400" b="1" dirty="0">
                <a:latin typeface="Times New Roman" pitchFamily="18" charset="0"/>
              </a:rPr>
              <a:t>herefore I said, “Surely these </a:t>
            </a:r>
            <a:r>
              <a:rPr kumimoji="0" lang="en-US" sz="3400" b="1" i="1" dirty="0">
                <a:latin typeface="Times New Roman" pitchFamily="18" charset="0"/>
              </a:rPr>
              <a:t>are</a:t>
            </a:r>
            <a:r>
              <a:rPr kumimoji="0" lang="en-US" sz="3400" b="1" dirty="0">
                <a:latin typeface="Times New Roman" pitchFamily="18" charset="0"/>
              </a:rPr>
              <a:t> poor. They are foolish; For they do not know the way of the Lord, The judgment of their God. </a:t>
            </a:r>
          </a:p>
          <a:p>
            <a:pPr>
              <a:defRPr/>
            </a:pPr>
            <a:r>
              <a:rPr lang="en-US" sz="3400" b="1" dirty="0"/>
              <a:t>Jeremiah 5:20-22a </a:t>
            </a:r>
            <a:r>
              <a:rPr kumimoji="0" lang="en-US" sz="3400" b="1" dirty="0">
                <a:latin typeface="Times New Roman" pitchFamily="18" charset="0"/>
              </a:rPr>
              <a:t>“Declare this in the house of Jacob And proclaim it in Judah, saying,</a:t>
            </a:r>
            <a:r>
              <a:rPr kumimoji="0" lang="en-US" sz="3400" b="1" baseline="30000" dirty="0">
                <a:latin typeface="Times New Roman" pitchFamily="18" charset="0"/>
              </a:rPr>
              <a:t>21</a:t>
            </a:r>
            <a:r>
              <a:rPr kumimoji="0" lang="en-US" sz="3400" b="1" dirty="0">
                <a:latin typeface="Times New Roman" pitchFamily="18" charset="0"/>
              </a:rPr>
              <a:t> ‘Hear this now, O foolish people, Without understanding, Who have eyes and see not, And who have ears and hear not: </a:t>
            </a:r>
            <a:r>
              <a:rPr kumimoji="0" lang="en-US" sz="3400" b="1" baseline="30000" dirty="0">
                <a:latin typeface="Times New Roman" pitchFamily="18" charset="0"/>
              </a:rPr>
              <a:t>22</a:t>
            </a:r>
            <a:r>
              <a:rPr kumimoji="0" lang="en-US" sz="3400" b="1" dirty="0">
                <a:latin typeface="Times New Roman" pitchFamily="18" charset="0"/>
              </a:rPr>
              <a:t>Do you not fear Me?’ says the Lord</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additive="base">
                                        <p:cTn id="7" dur="500" fill="hold"/>
                                        <p:tgtEl>
                                          <p:spTgt spid="22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53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 calcmode="lin" valueType="num">
                                      <p:cBhvr additive="base">
                                        <p:cTn id="12" dur="500" fill="hold"/>
                                        <p:tgtEl>
                                          <p:spTgt spid="2253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253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E:\POSTERIOR SEGMENT AND OCULAR SLIDES\mac1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425" y="88900"/>
            <a:ext cx="346233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6" descr="E:\POSTERIOR SEGMENT AND OCULAR SLIDES\mac1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7425" y="3490913"/>
            <a:ext cx="34290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7" descr="E:\POSTERIOR SEGMENT AND OCULAR SLIDES\mac0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2463" y="1905000"/>
            <a:ext cx="2855912"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2E1FD6FA-A497-43F0-B1DD-AF68BD298C83}"/>
              </a:ext>
            </a:extLst>
          </p:cNvPr>
          <p:cNvSpPr>
            <a:spLocks noGrp="1" noChangeArrowheads="1"/>
          </p:cNvSpPr>
          <p:nvPr>
            <p:ph type="title"/>
          </p:nvPr>
        </p:nvSpPr>
        <p:spPr>
          <a:xfrm>
            <a:off x="2971800" y="158750"/>
            <a:ext cx="5616575" cy="1676400"/>
          </a:xfrm>
        </p:spPr>
        <p:txBody>
          <a:bodyPr/>
          <a:lstStyle/>
          <a:p>
            <a:pPr>
              <a:defRPr/>
            </a:pPr>
            <a:r>
              <a:rPr lang="en-US" sz="6000" b="1" dirty="0"/>
              <a:t>Causes of Blindness</a:t>
            </a:r>
          </a:p>
        </p:txBody>
      </p:sp>
      <p:sp>
        <p:nvSpPr>
          <p:cNvPr id="3" name="Rectangle 3">
            <a:extLst>
              <a:ext uri="{FF2B5EF4-FFF2-40B4-BE49-F238E27FC236}">
                <a16:creationId xmlns:a16="http://schemas.microsoft.com/office/drawing/2014/main" id="{53652870-175C-4C40-A87B-9AE2D307BABF}"/>
              </a:ext>
            </a:extLst>
          </p:cNvPr>
          <p:cNvSpPr>
            <a:spLocks noGrp="1" noChangeArrowheads="1"/>
          </p:cNvSpPr>
          <p:nvPr>
            <p:ph idx="1"/>
          </p:nvPr>
        </p:nvSpPr>
        <p:spPr>
          <a:xfrm>
            <a:off x="155575" y="2135188"/>
            <a:ext cx="8988425" cy="4722812"/>
          </a:xfrm>
        </p:spPr>
        <p:txBody>
          <a:bodyPr/>
          <a:lstStyle/>
          <a:p>
            <a:pPr>
              <a:defRPr/>
            </a:pPr>
            <a:r>
              <a:rPr lang="en-US" altLang="en-US" b="1" dirty="0"/>
              <a:t>Legal definition</a:t>
            </a:r>
          </a:p>
          <a:p>
            <a:pPr>
              <a:defRPr/>
            </a:pPr>
            <a:r>
              <a:rPr lang="en-US" altLang="en-US" b="1" dirty="0"/>
              <a:t>Causes</a:t>
            </a:r>
          </a:p>
          <a:p>
            <a:pPr lvl="1">
              <a:defRPr/>
            </a:pPr>
            <a:r>
              <a:rPr lang="en-US" altLang="en-US" b="1" dirty="0"/>
              <a:t>Macular Degeneration</a:t>
            </a:r>
          </a:p>
          <a:p>
            <a:pPr lvl="1">
              <a:defRPr/>
            </a:pPr>
            <a:r>
              <a:rPr lang="en-US" altLang="en-US" b="1" dirty="0"/>
              <a:t>Diabetic Retinopathy</a:t>
            </a:r>
          </a:p>
          <a:p>
            <a:pPr lvl="1">
              <a:defRPr/>
            </a:pPr>
            <a:r>
              <a:rPr lang="en-US" altLang="en-US" b="1" dirty="0"/>
              <a:t>Glaucoma</a:t>
            </a:r>
          </a:p>
          <a:p>
            <a:pPr lvl="1">
              <a:defRPr/>
            </a:pPr>
            <a:r>
              <a:rPr lang="en-US" altLang="en-US" b="1" dirty="0"/>
              <a:t>Toxoplasmosis</a:t>
            </a:r>
          </a:p>
          <a:p>
            <a:pPr lvl="1">
              <a:defRPr/>
            </a:pPr>
            <a:r>
              <a:rPr lang="en-US" altLang="en-US" b="1" dirty="0"/>
              <a:t>10,000 disease - 1,000 effectively treatable</a:t>
            </a:r>
          </a:p>
          <a:p>
            <a:pPr>
              <a:defRPr/>
            </a:pPr>
            <a:r>
              <a:rPr lang="en-US" altLang="en-US" b="1" dirty="0"/>
              <a:t>Terrifying idea to most</a:t>
            </a:r>
          </a:p>
          <a:p>
            <a:pPr>
              <a:defRPr/>
            </a:pPr>
            <a:endParaRPr lang="en-US" altLang="en-US" b="1" dirty="0"/>
          </a:p>
        </p:txBody>
      </p:sp>
      <p:pic>
        <p:nvPicPr>
          <p:cNvPr id="8199" name="Picture 8" descr="C:\Documents and Settings\Shawn\My Documents\My Pictures\oPTOMETRY\Fundus\wilburn_ID#3044227078a_EYE-OD_abna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63" y="88900"/>
            <a:ext cx="27241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28C75A5-C6E0-4115-B69C-DA92AC448EEB}"/>
              </a:ext>
            </a:extLst>
          </p:cNvPr>
          <p:cNvSpPr>
            <a:spLocks noGrp="1" noChangeArrowheads="1"/>
          </p:cNvSpPr>
          <p:nvPr>
            <p:ph type="title"/>
          </p:nvPr>
        </p:nvSpPr>
        <p:spPr>
          <a:xfrm>
            <a:off x="0" y="0"/>
            <a:ext cx="9041317" cy="1600200"/>
          </a:xfrm>
        </p:spPr>
        <p:txBody>
          <a:bodyPr/>
          <a:lstStyle/>
          <a:p>
            <a:pPr>
              <a:defRPr/>
            </a:pPr>
            <a:r>
              <a:rPr lang="en-US" b="1" dirty="0"/>
              <a:t>Causes of Spiritual Blindness: </a:t>
            </a:r>
            <a:br>
              <a:rPr lang="en-US" b="1" dirty="0"/>
            </a:br>
            <a:r>
              <a:rPr lang="en-US" b="1" dirty="0"/>
              <a:t>Failure to Know God’s Word</a:t>
            </a:r>
          </a:p>
        </p:txBody>
      </p:sp>
      <p:sp>
        <p:nvSpPr>
          <p:cNvPr id="37891" name="Rectangle 3">
            <a:extLst>
              <a:ext uri="{FF2B5EF4-FFF2-40B4-BE49-F238E27FC236}">
                <a16:creationId xmlns:a16="http://schemas.microsoft.com/office/drawing/2014/main" id="{E1409635-99E8-4D46-9D32-27F460749456}"/>
              </a:ext>
            </a:extLst>
          </p:cNvPr>
          <p:cNvSpPr>
            <a:spLocks noGrp="1" noChangeArrowheads="1"/>
          </p:cNvSpPr>
          <p:nvPr>
            <p:ph idx="1"/>
          </p:nvPr>
        </p:nvSpPr>
        <p:spPr>
          <a:xfrm>
            <a:off x="609600" y="1676400"/>
            <a:ext cx="10363200" cy="4114800"/>
          </a:xfrm>
        </p:spPr>
        <p:txBody>
          <a:bodyPr/>
          <a:lstStyle/>
          <a:p>
            <a:pPr>
              <a:defRPr/>
            </a:pPr>
            <a:r>
              <a:rPr kumimoji="0" lang="en-US" sz="4000" b="1" dirty="0">
                <a:latin typeface="Times New Roman" pitchFamily="18" charset="0"/>
              </a:rPr>
              <a:t>Jesus walks out on the water and disciples afraid</a:t>
            </a:r>
          </a:p>
          <a:p>
            <a:pPr>
              <a:defRPr/>
            </a:pPr>
            <a:r>
              <a:rPr kumimoji="0" lang="en-US" sz="4000" b="1" dirty="0">
                <a:latin typeface="Times New Roman" pitchFamily="18" charset="0"/>
              </a:rPr>
              <a:t>Mark 6:52 for they had not understood about the loaves, because their heart was hardened.</a:t>
            </a:r>
          </a:p>
          <a:p>
            <a:pPr>
              <a:defRPr/>
            </a:pPr>
            <a:r>
              <a:rPr kumimoji="0" lang="en-US" sz="4000" b="1" dirty="0">
                <a:latin typeface="Times New Roman" pitchFamily="18" charset="0"/>
              </a:rPr>
              <a:t>Prov 29:18Where </a:t>
            </a:r>
            <a:r>
              <a:rPr kumimoji="0" lang="en-US" sz="4000" b="1" i="1" dirty="0">
                <a:latin typeface="Times New Roman" pitchFamily="18" charset="0"/>
              </a:rPr>
              <a:t>there is</a:t>
            </a:r>
            <a:r>
              <a:rPr kumimoji="0" lang="en-US" sz="4000" b="1" dirty="0">
                <a:latin typeface="Times New Roman" pitchFamily="18" charset="0"/>
              </a:rPr>
              <a:t> no vision, the people perish: but he that </a:t>
            </a:r>
            <a:r>
              <a:rPr kumimoji="0" lang="en-US" sz="4000" b="1" dirty="0" err="1">
                <a:latin typeface="Times New Roman" pitchFamily="18" charset="0"/>
              </a:rPr>
              <a:t>keepeth</a:t>
            </a:r>
            <a:r>
              <a:rPr kumimoji="0" lang="en-US" sz="4000" b="1" dirty="0">
                <a:latin typeface="Times New Roman" pitchFamily="18" charset="0"/>
              </a:rPr>
              <a:t> the law, happy </a:t>
            </a:r>
            <a:r>
              <a:rPr kumimoji="0" lang="en-US" sz="4000" b="1" i="1" dirty="0">
                <a:latin typeface="Times New Roman" pitchFamily="18" charset="0"/>
              </a:rPr>
              <a:t>is</a:t>
            </a:r>
            <a:r>
              <a:rPr kumimoji="0" lang="en-US" sz="4000" b="1" dirty="0">
                <a:latin typeface="Times New Roman" pitchFamily="18" charset="0"/>
              </a:rPr>
              <a:t> he.</a:t>
            </a:r>
            <a:endParaRPr lang="en-US" sz="4000" b="1" dirty="0"/>
          </a:p>
          <a:p>
            <a:pPr marL="0" indent="0">
              <a:buFont typeface="Monotype Sorts" pitchFamily="2" charset="2"/>
              <a:buNone/>
              <a:defRPr/>
            </a:pPr>
            <a:endParaRPr lang="en-US" sz="4000" b="1" dirty="0"/>
          </a:p>
        </p:txBody>
      </p:sp>
      <p:pic>
        <p:nvPicPr>
          <p:cNvPr id="66562" name="Picture 2" descr="scripture">
            <a:extLst>
              <a:ext uri="{FF2B5EF4-FFF2-40B4-BE49-F238E27FC236}">
                <a16:creationId xmlns:a16="http://schemas.microsoft.com/office/drawing/2014/main" id="{57BBF6B2-995A-41FE-AC04-3D2E98D45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317" y="0"/>
            <a:ext cx="3150683" cy="174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F186B35-CC58-470A-A0F8-243F838BA65E}"/>
              </a:ext>
            </a:extLst>
          </p:cNvPr>
          <p:cNvSpPr>
            <a:spLocks noGrp="1" noChangeArrowheads="1"/>
          </p:cNvSpPr>
          <p:nvPr>
            <p:ph type="title"/>
          </p:nvPr>
        </p:nvSpPr>
        <p:spPr>
          <a:xfrm>
            <a:off x="0" y="0"/>
            <a:ext cx="12192000" cy="914400"/>
          </a:xfrm>
        </p:spPr>
        <p:txBody>
          <a:bodyPr/>
          <a:lstStyle/>
          <a:p>
            <a:pPr>
              <a:defRPr/>
            </a:pPr>
            <a:r>
              <a:rPr lang="en-US" sz="4800" b="1" dirty="0"/>
              <a:t>Some Causes of Spiritual Blindness</a:t>
            </a:r>
            <a:endParaRPr lang="en-US" sz="4800" dirty="0"/>
          </a:p>
        </p:txBody>
      </p:sp>
      <p:sp>
        <p:nvSpPr>
          <p:cNvPr id="38915" name="Rectangle 3">
            <a:extLst>
              <a:ext uri="{FF2B5EF4-FFF2-40B4-BE49-F238E27FC236}">
                <a16:creationId xmlns:a16="http://schemas.microsoft.com/office/drawing/2014/main" id="{57FA1ABC-C4EF-4FA8-876E-F57C8EA91CCB}"/>
              </a:ext>
            </a:extLst>
          </p:cNvPr>
          <p:cNvSpPr>
            <a:spLocks noGrp="1" noChangeArrowheads="1"/>
          </p:cNvSpPr>
          <p:nvPr>
            <p:ph idx="1"/>
          </p:nvPr>
        </p:nvSpPr>
        <p:spPr>
          <a:xfrm>
            <a:off x="457200" y="1143000"/>
            <a:ext cx="11822113" cy="4343400"/>
          </a:xfrm>
        </p:spPr>
        <p:txBody>
          <a:bodyPr/>
          <a:lstStyle/>
          <a:p>
            <a:pPr>
              <a:lnSpc>
                <a:spcPct val="90000"/>
              </a:lnSpc>
              <a:defRPr/>
            </a:pPr>
            <a:r>
              <a:rPr lang="en-US" altLang="en-US" b="1" dirty="0"/>
              <a:t>Pride</a:t>
            </a:r>
          </a:p>
          <a:p>
            <a:pPr>
              <a:lnSpc>
                <a:spcPct val="90000"/>
              </a:lnSpc>
              <a:defRPr/>
            </a:pPr>
            <a:r>
              <a:rPr lang="en-US" altLang="en-US" b="1" dirty="0"/>
              <a:t>Self-righteousness</a:t>
            </a:r>
          </a:p>
          <a:p>
            <a:pPr>
              <a:lnSpc>
                <a:spcPct val="90000"/>
              </a:lnSpc>
              <a:defRPr/>
            </a:pPr>
            <a:r>
              <a:rPr lang="en-US" altLang="en-US" b="1" dirty="0"/>
              <a:t>Lust</a:t>
            </a:r>
          </a:p>
          <a:p>
            <a:pPr>
              <a:lnSpc>
                <a:spcPct val="90000"/>
              </a:lnSpc>
              <a:defRPr/>
            </a:pPr>
            <a:r>
              <a:rPr lang="en-US" altLang="en-US" b="1" dirty="0"/>
              <a:t>Alcohol/Drugs</a:t>
            </a:r>
          </a:p>
          <a:p>
            <a:pPr>
              <a:lnSpc>
                <a:spcPct val="90000"/>
              </a:lnSpc>
              <a:defRPr/>
            </a:pPr>
            <a:r>
              <a:rPr lang="en-US" altLang="en-US" b="1" dirty="0"/>
              <a:t>Disobedience/Rebellion</a:t>
            </a:r>
          </a:p>
          <a:p>
            <a:pPr>
              <a:lnSpc>
                <a:spcPct val="90000"/>
              </a:lnSpc>
              <a:defRPr/>
            </a:pPr>
            <a:r>
              <a:rPr lang="en-US" altLang="en-US" b="1" dirty="0"/>
              <a:t>Failure to recognize God</a:t>
            </a:r>
          </a:p>
          <a:p>
            <a:pPr>
              <a:lnSpc>
                <a:spcPct val="90000"/>
              </a:lnSpc>
              <a:defRPr/>
            </a:pPr>
            <a:r>
              <a:rPr lang="en-US" altLang="en-US" b="1" dirty="0"/>
              <a:t>Unjust gain/greed</a:t>
            </a:r>
          </a:p>
          <a:p>
            <a:pPr>
              <a:lnSpc>
                <a:spcPct val="90000"/>
              </a:lnSpc>
              <a:defRPr/>
            </a:pPr>
            <a:r>
              <a:rPr lang="en-US" altLang="en-US" b="1" dirty="0"/>
              <a:t>Pride of Life: </a:t>
            </a:r>
            <a:r>
              <a:rPr lang="en-US" altLang="en-US" sz="2800" b="1" dirty="0"/>
              <a:t>Men’s approval/hypocrisy/ uncommitted Heart</a:t>
            </a:r>
          </a:p>
          <a:p>
            <a:pPr>
              <a:lnSpc>
                <a:spcPct val="90000"/>
              </a:lnSpc>
              <a:defRPr/>
            </a:pPr>
            <a:r>
              <a:rPr lang="en-US" altLang="en-US" b="1" dirty="0"/>
              <a:t>Prejudice</a:t>
            </a:r>
          </a:p>
          <a:p>
            <a:pPr>
              <a:lnSpc>
                <a:spcPct val="90000"/>
              </a:lnSpc>
              <a:defRPr/>
            </a:pPr>
            <a:r>
              <a:rPr lang="en-US" altLang="en-US" b="1" dirty="0"/>
              <a:t>Failure to know God’s word</a:t>
            </a:r>
          </a:p>
        </p:txBody>
      </p:sp>
      <p:pic>
        <p:nvPicPr>
          <p:cNvPr id="83972" name="Picture 4" descr="C:\My Documents\blindness pics\MVC-009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22400"/>
            <a:ext cx="58610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additive="base">
                                        <p:cTn id="7" dur="500" fill="hold"/>
                                        <p:tgtEl>
                                          <p:spTgt spid="389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5">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500"/>
                            </p:stCondLst>
                            <p:childTnLst>
                              <p:par>
                                <p:cTn id="10" presetID="2" presetClass="entr" presetSubtype="8" fill="hold" grpId="0" nodeType="afterEffect">
                                  <p:stCondLst>
                                    <p:cond delay="2000"/>
                                  </p:stCondLst>
                                  <p:childTnLst>
                                    <p:set>
                                      <p:cBhvr>
                                        <p:cTn id="11" dur="1" fill="hold">
                                          <p:stCondLst>
                                            <p:cond delay="0"/>
                                          </p:stCondLst>
                                        </p:cTn>
                                        <p:tgtEl>
                                          <p:spTgt spid="38915">
                                            <p:txEl>
                                              <p:pRg st="1" end="1"/>
                                            </p:txEl>
                                          </p:spTgt>
                                        </p:tgtEl>
                                        <p:attrNameLst>
                                          <p:attrName>style.visibility</p:attrName>
                                        </p:attrNameLst>
                                      </p:cBhvr>
                                      <p:to>
                                        <p:strVal val="visible"/>
                                      </p:to>
                                    </p:set>
                                    <p:anim calcmode="lin" valueType="num">
                                      <p:cBhvr additive="base">
                                        <p:cTn id="12" dur="500" fill="hold"/>
                                        <p:tgtEl>
                                          <p:spTgt spid="38915">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8915">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4000"/>
                            </p:stCondLst>
                            <p:childTnLst>
                              <p:par>
                                <p:cTn id="15" presetID="2" presetClass="entr" presetSubtype="8" fill="hold" grpId="0" nodeType="afterEffect">
                                  <p:stCondLst>
                                    <p:cond delay="1000"/>
                                  </p:stCondLst>
                                  <p:childTnLst>
                                    <p:set>
                                      <p:cBhvr>
                                        <p:cTn id="16" dur="1" fill="hold">
                                          <p:stCondLst>
                                            <p:cond delay="0"/>
                                          </p:stCondLst>
                                        </p:cTn>
                                        <p:tgtEl>
                                          <p:spTgt spid="38915">
                                            <p:txEl>
                                              <p:pRg st="2" end="2"/>
                                            </p:txEl>
                                          </p:spTgt>
                                        </p:tgtEl>
                                        <p:attrNameLst>
                                          <p:attrName>style.visibility</p:attrName>
                                        </p:attrNameLst>
                                      </p:cBhvr>
                                      <p:to>
                                        <p:strVal val="visible"/>
                                      </p:to>
                                    </p:set>
                                    <p:anim calcmode="lin" valueType="num">
                                      <p:cBhvr additive="base">
                                        <p:cTn id="17" dur="500" fill="hold"/>
                                        <p:tgtEl>
                                          <p:spTgt spid="3891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8915">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500"/>
                            </p:stCondLst>
                            <p:childTnLst>
                              <p:par>
                                <p:cTn id="20" presetID="2" presetClass="entr" presetSubtype="8" fill="hold" grpId="0" nodeType="afterEffect">
                                  <p:stCondLst>
                                    <p:cond delay="1000"/>
                                  </p:stCondLst>
                                  <p:childTnLst>
                                    <p:set>
                                      <p:cBhvr>
                                        <p:cTn id="21" dur="1" fill="hold">
                                          <p:stCondLst>
                                            <p:cond delay="0"/>
                                          </p:stCondLst>
                                        </p:cTn>
                                        <p:tgtEl>
                                          <p:spTgt spid="38915">
                                            <p:txEl>
                                              <p:pRg st="3" end="3"/>
                                            </p:txEl>
                                          </p:spTgt>
                                        </p:tgtEl>
                                        <p:attrNameLst>
                                          <p:attrName>style.visibility</p:attrName>
                                        </p:attrNameLst>
                                      </p:cBhvr>
                                      <p:to>
                                        <p:strVal val="visible"/>
                                      </p:to>
                                    </p:set>
                                    <p:anim calcmode="lin" valueType="num">
                                      <p:cBhvr additive="base">
                                        <p:cTn id="22" dur="500" fill="hold"/>
                                        <p:tgtEl>
                                          <p:spTgt spid="38915">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8915">
                                            <p:txEl>
                                              <p:pRg st="3" end="3"/>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7000"/>
                            </p:stCondLst>
                            <p:childTnLst>
                              <p:par>
                                <p:cTn id="25" presetID="2" presetClass="entr" presetSubtype="8" fill="hold" grpId="0" nodeType="afterEffect">
                                  <p:stCondLst>
                                    <p:cond delay="1000"/>
                                  </p:stCondLst>
                                  <p:childTnLst>
                                    <p:set>
                                      <p:cBhvr>
                                        <p:cTn id="26" dur="1" fill="hold">
                                          <p:stCondLst>
                                            <p:cond delay="0"/>
                                          </p:stCondLst>
                                        </p:cTn>
                                        <p:tgtEl>
                                          <p:spTgt spid="38915">
                                            <p:txEl>
                                              <p:pRg st="4" end="4"/>
                                            </p:txEl>
                                          </p:spTgt>
                                        </p:tgtEl>
                                        <p:attrNameLst>
                                          <p:attrName>style.visibility</p:attrName>
                                        </p:attrNameLst>
                                      </p:cBhvr>
                                      <p:to>
                                        <p:strVal val="visible"/>
                                      </p:to>
                                    </p:set>
                                    <p:anim calcmode="lin" valueType="num">
                                      <p:cBhvr additive="base">
                                        <p:cTn id="27" dur="500" fill="hold"/>
                                        <p:tgtEl>
                                          <p:spTgt spid="3891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8915">
                                            <p:txEl>
                                              <p:pRg st="4" end="4"/>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8500"/>
                            </p:stCondLst>
                            <p:childTnLst>
                              <p:par>
                                <p:cTn id="30" presetID="2" presetClass="entr" presetSubtype="8" fill="hold" grpId="0" nodeType="afterEffect">
                                  <p:stCondLst>
                                    <p:cond delay="1000"/>
                                  </p:stCondLst>
                                  <p:childTnLst>
                                    <p:set>
                                      <p:cBhvr>
                                        <p:cTn id="31" dur="1" fill="hold">
                                          <p:stCondLst>
                                            <p:cond delay="0"/>
                                          </p:stCondLst>
                                        </p:cTn>
                                        <p:tgtEl>
                                          <p:spTgt spid="38915">
                                            <p:txEl>
                                              <p:pRg st="5" end="5"/>
                                            </p:txEl>
                                          </p:spTgt>
                                        </p:tgtEl>
                                        <p:attrNameLst>
                                          <p:attrName>style.visibility</p:attrName>
                                        </p:attrNameLst>
                                      </p:cBhvr>
                                      <p:to>
                                        <p:strVal val="visible"/>
                                      </p:to>
                                    </p:set>
                                    <p:anim calcmode="lin" valueType="num">
                                      <p:cBhvr additive="base">
                                        <p:cTn id="32" dur="500" fill="hold"/>
                                        <p:tgtEl>
                                          <p:spTgt spid="38915">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8915">
                                            <p:txEl>
                                              <p:pRg st="5" end="5"/>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10000"/>
                            </p:stCondLst>
                            <p:childTnLst>
                              <p:par>
                                <p:cTn id="35" presetID="2" presetClass="entr" presetSubtype="8" fill="hold" grpId="0" nodeType="afterEffect">
                                  <p:stCondLst>
                                    <p:cond delay="1000"/>
                                  </p:stCondLst>
                                  <p:childTnLst>
                                    <p:set>
                                      <p:cBhvr>
                                        <p:cTn id="36" dur="1" fill="hold">
                                          <p:stCondLst>
                                            <p:cond delay="0"/>
                                          </p:stCondLst>
                                        </p:cTn>
                                        <p:tgtEl>
                                          <p:spTgt spid="38915">
                                            <p:txEl>
                                              <p:pRg st="6" end="6"/>
                                            </p:txEl>
                                          </p:spTgt>
                                        </p:tgtEl>
                                        <p:attrNameLst>
                                          <p:attrName>style.visibility</p:attrName>
                                        </p:attrNameLst>
                                      </p:cBhvr>
                                      <p:to>
                                        <p:strVal val="visible"/>
                                      </p:to>
                                    </p:set>
                                    <p:anim calcmode="lin" valueType="num">
                                      <p:cBhvr additive="base">
                                        <p:cTn id="37" dur="500" fill="hold"/>
                                        <p:tgtEl>
                                          <p:spTgt spid="3891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5">
                                            <p:txEl>
                                              <p:pRg st="6" end="6"/>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11500"/>
                            </p:stCondLst>
                            <p:childTnLst>
                              <p:par>
                                <p:cTn id="40" presetID="2" presetClass="entr" presetSubtype="8" fill="hold" grpId="0" nodeType="afterEffect">
                                  <p:stCondLst>
                                    <p:cond delay="1000"/>
                                  </p:stCondLst>
                                  <p:childTnLst>
                                    <p:set>
                                      <p:cBhvr>
                                        <p:cTn id="41" dur="1" fill="hold">
                                          <p:stCondLst>
                                            <p:cond delay="0"/>
                                          </p:stCondLst>
                                        </p:cTn>
                                        <p:tgtEl>
                                          <p:spTgt spid="38915">
                                            <p:txEl>
                                              <p:pRg st="7" end="7"/>
                                            </p:txEl>
                                          </p:spTgt>
                                        </p:tgtEl>
                                        <p:attrNameLst>
                                          <p:attrName>style.visibility</p:attrName>
                                        </p:attrNameLst>
                                      </p:cBhvr>
                                      <p:to>
                                        <p:strVal val="visible"/>
                                      </p:to>
                                    </p:set>
                                    <p:anim calcmode="lin" valueType="num">
                                      <p:cBhvr additive="base">
                                        <p:cTn id="42" dur="500" fill="hold"/>
                                        <p:tgtEl>
                                          <p:spTgt spid="38915">
                                            <p:txEl>
                                              <p:pRg st="7" end="7"/>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8915">
                                            <p:txEl>
                                              <p:pRg st="7" end="7"/>
                                            </p:txEl>
                                          </p:spTgt>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13000"/>
                            </p:stCondLst>
                            <p:childTnLst>
                              <p:par>
                                <p:cTn id="45" presetID="2" presetClass="entr" presetSubtype="8" fill="hold" grpId="0" nodeType="afterEffect">
                                  <p:stCondLst>
                                    <p:cond delay="1000"/>
                                  </p:stCondLst>
                                  <p:childTnLst>
                                    <p:set>
                                      <p:cBhvr>
                                        <p:cTn id="46" dur="1" fill="hold">
                                          <p:stCondLst>
                                            <p:cond delay="0"/>
                                          </p:stCondLst>
                                        </p:cTn>
                                        <p:tgtEl>
                                          <p:spTgt spid="38915">
                                            <p:txEl>
                                              <p:pRg st="8" end="8"/>
                                            </p:txEl>
                                          </p:spTgt>
                                        </p:tgtEl>
                                        <p:attrNameLst>
                                          <p:attrName>style.visibility</p:attrName>
                                        </p:attrNameLst>
                                      </p:cBhvr>
                                      <p:to>
                                        <p:strVal val="visible"/>
                                      </p:to>
                                    </p:set>
                                    <p:anim calcmode="lin" valueType="num">
                                      <p:cBhvr additive="base">
                                        <p:cTn id="47" dur="500" fill="hold"/>
                                        <p:tgtEl>
                                          <p:spTgt spid="38915">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915">
                                            <p:txEl>
                                              <p:pRg st="8" end="8"/>
                                            </p:txEl>
                                          </p:spTgt>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14500"/>
                            </p:stCondLst>
                            <p:childTnLst>
                              <p:par>
                                <p:cTn id="50" presetID="2" presetClass="entr" presetSubtype="8" fill="hold" grpId="0" nodeType="afterEffect">
                                  <p:stCondLst>
                                    <p:cond delay="1000"/>
                                  </p:stCondLst>
                                  <p:childTnLst>
                                    <p:set>
                                      <p:cBhvr>
                                        <p:cTn id="51" dur="1" fill="hold">
                                          <p:stCondLst>
                                            <p:cond delay="0"/>
                                          </p:stCondLst>
                                        </p:cTn>
                                        <p:tgtEl>
                                          <p:spTgt spid="38915">
                                            <p:txEl>
                                              <p:pRg st="9" end="9"/>
                                            </p:txEl>
                                          </p:spTgt>
                                        </p:tgtEl>
                                        <p:attrNameLst>
                                          <p:attrName>style.visibility</p:attrName>
                                        </p:attrNameLst>
                                      </p:cBhvr>
                                      <p:to>
                                        <p:strVal val="visible"/>
                                      </p:to>
                                    </p:set>
                                    <p:anim calcmode="lin" valueType="num">
                                      <p:cBhvr additive="base">
                                        <p:cTn id="52" dur="500" fill="hold"/>
                                        <p:tgtEl>
                                          <p:spTgt spid="38915">
                                            <p:txEl>
                                              <p:pRg st="9" end="9"/>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3891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autoUpdateAnimBg="0" advAuto="100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82839F3-16CA-4CDA-BC5F-4892B909BD86}"/>
              </a:ext>
            </a:extLst>
          </p:cNvPr>
          <p:cNvSpPr>
            <a:spLocks noGrp="1" noChangeArrowheads="1"/>
          </p:cNvSpPr>
          <p:nvPr>
            <p:ph type="title"/>
          </p:nvPr>
        </p:nvSpPr>
        <p:spPr>
          <a:xfrm>
            <a:off x="800100" y="190500"/>
            <a:ext cx="10363200" cy="114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6000" b="1" dirty="0">
                <a:effectLst>
                  <a:outerShdw blurRad="38100" dist="38100" dir="2700000" algn="tl">
                    <a:srgbClr val="000000">
                      <a:alpha val="43137"/>
                    </a:srgbClr>
                  </a:outerShdw>
                </a:effectLst>
              </a:rPr>
              <a:t>Conclusion</a:t>
            </a:r>
          </a:p>
        </p:txBody>
      </p:sp>
      <p:sp>
        <p:nvSpPr>
          <p:cNvPr id="88067" name="Rectangle 3">
            <a:extLst>
              <a:ext uri="{FF2B5EF4-FFF2-40B4-BE49-F238E27FC236}">
                <a16:creationId xmlns:a16="http://schemas.microsoft.com/office/drawing/2014/main" id="{5065C4E7-A3A1-4DE9-9D37-03242742F2F9}"/>
              </a:ext>
            </a:extLst>
          </p:cNvPr>
          <p:cNvSpPr>
            <a:spLocks noGrp="1" noChangeArrowheads="1"/>
          </p:cNvSpPr>
          <p:nvPr>
            <p:ph idx="1"/>
          </p:nvPr>
        </p:nvSpPr>
        <p:spPr>
          <a:xfrm>
            <a:off x="304800" y="1905000"/>
            <a:ext cx="11658600" cy="47625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defRPr/>
            </a:pPr>
            <a:r>
              <a:rPr lang="en-US" altLang="en-US" b="1" dirty="0">
                <a:effectLst>
                  <a:outerShdw blurRad="38100" dist="38100" dir="2700000" algn="tl">
                    <a:srgbClr val="000000">
                      <a:alpha val="43137"/>
                    </a:srgbClr>
                  </a:outerShdw>
                </a:effectLst>
              </a:rPr>
              <a:t>Spiritual blindness allows one to lie to themselves.  </a:t>
            </a:r>
          </a:p>
          <a:p>
            <a:pPr>
              <a:lnSpc>
                <a:spcPct val="90000"/>
              </a:lnSpc>
              <a:defRPr/>
            </a:pPr>
            <a:r>
              <a:rPr lang="en-US" altLang="en-US" b="1" dirty="0">
                <a:effectLst>
                  <a:outerShdw blurRad="38100" dist="38100" dir="2700000" algn="tl">
                    <a:srgbClr val="000000">
                      <a:alpha val="43137"/>
                    </a:srgbClr>
                  </a:outerShdw>
                </a:effectLst>
              </a:rPr>
              <a:t>Zephaniah 1:17 warned the blind, “And I will bring distress upon men, that they shall walk like blind men, because they have sinned against the LORD: and their blood shall be poured out as dust, and their flesh as the dung.” </a:t>
            </a:r>
          </a:p>
          <a:p>
            <a:pPr>
              <a:lnSpc>
                <a:spcPct val="90000"/>
              </a:lnSpc>
              <a:defRPr/>
            </a:pPr>
            <a:r>
              <a:rPr lang="en-US" altLang="en-US" b="1" dirty="0">
                <a:effectLst>
                  <a:outerShdw blurRad="38100" dist="38100" dir="2700000" algn="tl">
                    <a:srgbClr val="000000">
                      <a:alpha val="43137"/>
                    </a:srgbClr>
                  </a:outerShdw>
                </a:effectLst>
              </a:rPr>
              <a:t>There are many causes of spiritual blindness. </a:t>
            </a:r>
          </a:p>
          <a:p>
            <a:pPr>
              <a:lnSpc>
                <a:spcPct val="90000"/>
              </a:lnSpc>
              <a:defRPr/>
            </a:pPr>
            <a:r>
              <a:rPr lang="en-US" altLang="en-US" b="1" dirty="0">
                <a:effectLst>
                  <a:outerShdw blurRad="38100" dist="38100" dir="2700000" algn="tl">
                    <a:srgbClr val="000000">
                      <a:alpha val="43137"/>
                    </a:srgbClr>
                  </a:outerShdw>
                </a:effectLst>
              </a:rPr>
              <a:t>It is easy to delude the self into just being a hearer and not a doer of the word, leading to a state of spiritual blindness. </a:t>
            </a:r>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BDB9C70E-E710-4EC0-95A9-1FF1C4CFBCEE}"/>
              </a:ext>
            </a:extLst>
          </p:cNvPr>
          <p:cNvSpPr>
            <a:spLocks noGrp="1" noChangeArrowheads="1"/>
          </p:cNvSpPr>
          <p:nvPr>
            <p:ph type="title"/>
          </p:nvPr>
        </p:nvSpPr>
        <p:spPr>
          <a:xfrm>
            <a:off x="381000" y="304800"/>
            <a:ext cx="10363200" cy="114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6000" b="1" dirty="0">
                <a:effectLst>
                  <a:outerShdw blurRad="38100" dist="38100" dir="2700000" algn="tl">
                    <a:srgbClr val="000000">
                      <a:alpha val="43137"/>
                    </a:srgbClr>
                  </a:outerShdw>
                </a:effectLst>
              </a:rPr>
              <a:t>Conclusion</a:t>
            </a:r>
          </a:p>
        </p:txBody>
      </p:sp>
      <p:sp>
        <p:nvSpPr>
          <p:cNvPr id="90115" name="Rectangle 3">
            <a:extLst>
              <a:ext uri="{FF2B5EF4-FFF2-40B4-BE49-F238E27FC236}">
                <a16:creationId xmlns:a16="http://schemas.microsoft.com/office/drawing/2014/main" id="{A1F9C53B-45B8-4D86-BBB9-45D9E771FE48}"/>
              </a:ext>
            </a:extLst>
          </p:cNvPr>
          <p:cNvSpPr>
            <a:spLocks noGrp="1" noChangeArrowheads="1"/>
          </p:cNvSpPr>
          <p:nvPr>
            <p:ph idx="1"/>
          </p:nvPr>
        </p:nvSpPr>
        <p:spPr>
          <a:xfrm>
            <a:off x="304800" y="1828800"/>
            <a:ext cx="11506200" cy="5029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r>
              <a:rPr lang="en-US" altLang="en-US" sz="3600" b="1" dirty="0">
                <a:effectLst>
                  <a:outerShdw blurRad="38100" dist="38100" dir="2700000" algn="tl">
                    <a:srgbClr val="000000">
                      <a:alpha val="43137"/>
                    </a:srgbClr>
                  </a:outerShdw>
                </a:effectLst>
              </a:rPr>
              <a:t>How does one combat spiritual blindness, setting aside the sin that so often side tracks everyone?  </a:t>
            </a:r>
          </a:p>
          <a:p>
            <a:pPr>
              <a:lnSpc>
                <a:spcPct val="80000"/>
              </a:lnSpc>
              <a:defRPr/>
            </a:pPr>
            <a:r>
              <a:rPr lang="en-US" altLang="en-US" sz="3600" b="1" dirty="0">
                <a:effectLst>
                  <a:outerShdw blurRad="38100" dist="38100" dir="2700000" algn="tl">
                    <a:srgbClr val="000000">
                      <a:alpha val="43137"/>
                    </a:srgbClr>
                  </a:outerShdw>
                </a:effectLst>
              </a:rPr>
              <a:t>Luke 4:18 tells that Jesus came to give sight to the blind.  </a:t>
            </a:r>
          </a:p>
          <a:p>
            <a:pPr>
              <a:lnSpc>
                <a:spcPct val="80000"/>
              </a:lnSpc>
              <a:defRPr/>
            </a:pPr>
            <a:r>
              <a:rPr lang="en-US" altLang="en-US" sz="3600" b="1" dirty="0">
                <a:effectLst>
                  <a:outerShdw blurRad="38100" dist="38100" dir="2700000" algn="tl">
                    <a:srgbClr val="000000">
                      <a:alpha val="43137"/>
                    </a:srgbClr>
                  </a:outerShdw>
                </a:effectLst>
              </a:rPr>
              <a:t>Satan’s crafty schemes to keep humans blind spiritually are very real.  </a:t>
            </a:r>
          </a:p>
          <a:p>
            <a:pPr>
              <a:lnSpc>
                <a:spcPct val="80000"/>
              </a:lnSpc>
              <a:defRPr/>
            </a:pPr>
            <a:r>
              <a:rPr lang="en-US" altLang="en-US" sz="3600" b="1" dirty="0">
                <a:effectLst>
                  <a:outerShdw blurRad="38100" dist="38100" dir="2700000" algn="tl">
                    <a:srgbClr val="000000">
                      <a:alpha val="43137"/>
                    </a:srgbClr>
                  </a:outerShdw>
                </a:effectLst>
              </a:rPr>
              <a:t>God has given </a:t>
            </a:r>
            <a:r>
              <a:rPr lang="en-US" altLang="en-US" sz="3600" b="1" dirty="0" err="1">
                <a:effectLst>
                  <a:outerShdw blurRad="38100" dist="38100" dir="2700000" algn="tl">
                    <a:srgbClr val="000000">
                      <a:alpha val="43137"/>
                    </a:srgbClr>
                  </a:outerShdw>
                </a:effectLst>
              </a:rPr>
              <a:t>christians</a:t>
            </a:r>
            <a:r>
              <a:rPr lang="en-US" altLang="en-US" sz="3600" b="1" dirty="0">
                <a:effectLst>
                  <a:outerShdw blurRad="38100" dist="38100" dir="2700000" algn="tl">
                    <a:srgbClr val="000000">
                      <a:alpha val="43137"/>
                    </a:srgbClr>
                  </a:outerShdw>
                </a:effectLst>
              </a:rPr>
              <a:t> powerful weapons to combat blindness (Eph 6:10-18). </a:t>
            </a:r>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71E9-1F6C-42BF-97E9-666DE39F3A1A}"/>
              </a:ext>
            </a:extLst>
          </p:cNvPr>
          <p:cNvSpPr>
            <a:spLocks noGrp="1"/>
          </p:cNvSpPr>
          <p:nvPr>
            <p:ph type="title"/>
          </p:nvPr>
        </p:nvSpPr>
        <p:spPr>
          <a:xfrm>
            <a:off x="533400" y="190500"/>
            <a:ext cx="10363200" cy="1143000"/>
          </a:xfrm>
        </p:spPr>
        <p:txBody>
          <a:bodyPr/>
          <a:lstStyle/>
          <a:p>
            <a:pPr>
              <a:defRPr/>
            </a:pPr>
            <a:r>
              <a:rPr lang="en-US" altLang="en-US" sz="6000" b="1" dirty="0">
                <a:effectLst>
                  <a:outerShdw blurRad="38100" dist="38100" dir="2700000" algn="tl">
                    <a:srgbClr val="000000">
                      <a:alpha val="43137"/>
                    </a:srgbClr>
                  </a:outerShdw>
                </a:effectLst>
              </a:rPr>
              <a:t>Conclusion</a:t>
            </a:r>
            <a:endParaRPr lang="en-US" sz="6000" dirty="0"/>
          </a:p>
        </p:txBody>
      </p:sp>
      <p:sp>
        <p:nvSpPr>
          <p:cNvPr id="3" name="Content Placeholder 2">
            <a:extLst>
              <a:ext uri="{FF2B5EF4-FFF2-40B4-BE49-F238E27FC236}">
                <a16:creationId xmlns:a16="http://schemas.microsoft.com/office/drawing/2014/main" id="{A1DB9278-348E-4EC2-BB6F-047906641814}"/>
              </a:ext>
            </a:extLst>
          </p:cNvPr>
          <p:cNvSpPr>
            <a:spLocks noGrp="1"/>
          </p:cNvSpPr>
          <p:nvPr>
            <p:ph idx="1"/>
          </p:nvPr>
        </p:nvSpPr>
        <p:spPr>
          <a:xfrm>
            <a:off x="381000" y="1868488"/>
            <a:ext cx="11430000" cy="4800600"/>
          </a:xfrm>
        </p:spPr>
        <p:txBody>
          <a:bodyPr/>
          <a:lstStyle/>
          <a:p>
            <a:pPr>
              <a:lnSpc>
                <a:spcPct val="80000"/>
              </a:lnSpc>
              <a:defRPr/>
            </a:pPr>
            <a:r>
              <a:rPr lang="en-US" altLang="en-US" b="1" dirty="0">
                <a:effectLst>
                  <a:outerShdw blurRad="38100" dist="38100" dir="2700000" algn="tl">
                    <a:srgbClr val="000000">
                      <a:alpha val="43137"/>
                    </a:srgbClr>
                  </a:outerShdw>
                </a:effectLst>
              </a:rPr>
              <a:t>1 Cor 2:9-11, “But as it is written, Eye hath not seen, nor ear heard, neither have entered into the heart of man, the things which God hath prepared for them that love him. But God hath revealed </a:t>
            </a:r>
            <a:r>
              <a:rPr lang="en-US" altLang="en-US" b="1" i="1" dirty="0">
                <a:effectLst>
                  <a:outerShdw blurRad="38100" dist="38100" dir="2700000" algn="tl">
                    <a:srgbClr val="000000">
                      <a:alpha val="43137"/>
                    </a:srgbClr>
                  </a:outerShdw>
                </a:effectLst>
              </a:rPr>
              <a:t>them</a:t>
            </a:r>
            <a:r>
              <a:rPr lang="en-US" altLang="en-US" b="1" dirty="0">
                <a:effectLst>
                  <a:outerShdw blurRad="38100" dist="38100" dir="2700000" algn="tl">
                    <a:srgbClr val="000000">
                      <a:alpha val="43137"/>
                    </a:srgbClr>
                  </a:outerShdw>
                </a:effectLst>
              </a:rPr>
              <a:t> unto us by his Spirit: for the Spirit </a:t>
            </a:r>
            <a:r>
              <a:rPr lang="en-US" altLang="en-US" b="1" dirty="0" err="1">
                <a:effectLst>
                  <a:outerShdw blurRad="38100" dist="38100" dir="2700000" algn="tl">
                    <a:srgbClr val="000000">
                      <a:alpha val="43137"/>
                    </a:srgbClr>
                  </a:outerShdw>
                </a:effectLst>
              </a:rPr>
              <a:t>searcheth</a:t>
            </a:r>
            <a:r>
              <a:rPr lang="en-US" altLang="en-US" b="1" dirty="0">
                <a:effectLst>
                  <a:outerShdw blurRad="38100" dist="38100" dir="2700000" algn="tl">
                    <a:srgbClr val="000000">
                      <a:alpha val="43137"/>
                    </a:srgbClr>
                  </a:outerShdw>
                </a:effectLst>
              </a:rPr>
              <a:t> all things, yea, the deep things of God.  For what man </a:t>
            </a:r>
            <a:r>
              <a:rPr lang="en-US" altLang="en-US" b="1" dirty="0" err="1">
                <a:effectLst>
                  <a:outerShdw blurRad="38100" dist="38100" dir="2700000" algn="tl">
                    <a:srgbClr val="000000">
                      <a:alpha val="43137"/>
                    </a:srgbClr>
                  </a:outerShdw>
                </a:effectLst>
              </a:rPr>
              <a:t>knoweth</a:t>
            </a:r>
            <a:r>
              <a:rPr lang="en-US" altLang="en-US" b="1" dirty="0">
                <a:effectLst>
                  <a:outerShdw blurRad="38100" dist="38100" dir="2700000" algn="tl">
                    <a:srgbClr val="000000">
                      <a:alpha val="43137"/>
                    </a:srgbClr>
                  </a:outerShdw>
                </a:effectLst>
              </a:rPr>
              <a:t> the things of a man, save the spirit of man which is in him? even so the things of God </a:t>
            </a:r>
            <a:r>
              <a:rPr lang="en-US" altLang="en-US" b="1" dirty="0" err="1">
                <a:effectLst>
                  <a:outerShdw blurRad="38100" dist="38100" dir="2700000" algn="tl">
                    <a:srgbClr val="000000">
                      <a:alpha val="43137"/>
                    </a:srgbClr>
                  </a:outerShdw>
                </a:effectLst>
              </a:rPr>
              <a:t>knoweth</a:t>
            </a:r>
            <a:r>
              <a:rPr lang="en-US" altLang="en-US" b="1" dirty="0">
                <a:effectLst>
                  <a:outerShdw blurRad="38100" dist="38100" dir="2700000" algn="tl">
                    <a:srgbClr val="000000">
                      <a:alpha val="43137"/>
                    </a:srgbClr>
                  </a:outerShdw>
                </a:effectLst>
              </a:rPr>
              <a:t> no man, but the Spirit of God.”  </a:t>
            </a:r>
          </a:p>
          <a:p>
            <a:pPr>
              <a:lnSpc>
                <a:spcPct val="80000"/>
              </a:lnSpc>
              <a:defRPr/>
            </a:pPr>
            <a:r>
              <a:rPr lang="en-US" altLang="en-US" b="1" dirty="0">
                <a:effectLst>
                  <a:outerShdw blurRad="38100" dist="38100" dir="2700000" algn="tl">
                    <a:srgbClr val="000000">
                      <a:alpha val="43137"/>
                    </a:srgbClr>
                  </a:outerShdw>
                </a:effectLst>
              </a:rPr>
              <a:t>John 8:12, “I am the light of the world: he that </a:t>
            </a:r>
            <a:r>
              <a:rPr lang="en-US" altLang="en-US" b="1" dirty="0" err="1">
                <a:effectLst>
                  <a:outerShdw blurRad="38100" dist="38100" dir="2700000" algn="tl">
                    <a:srgbClr val="000000">
                      <a:alpha val="43137"/>
                    </a:srgbClr>
                  </a:outerShdw>
                </a:effectLst>
              </a:rPr>
              <a:t>followeth</a:t>
            </a:r>
            <a:r>
              <a:rPr lang="en-US" altLang="en-US" b="1" dirty="0">
                <a:effectLst>
                  <a:outerShdw blurRad="38100" dist="38100" dir="2700000" algn="tl">
                    <a:srgbClr val="000000">
                      <a:alpha val="43137"/>
                    </a:srgbClr>
                  </a:outerShdw>
                </a:effectLst>
              </a:rPr>
              <a:t> me shall not walk in darkness, but shall have the light of life.”</a:t>
            </a:r>
          </a:p>
          <a:p>
            <a:pPr>
              <a:defRPr/>
            </a:pPr>
            <a:endParaRPr lang="en-US" dirty="0"/>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4" descr="C:\My Documents\Isaac blesses Jac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19050"/>
            <a:ext cx="381000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a:extLst>
              <a:ext uri="{FF2B5EF4-FFF2-40B4-BE49-F238E27FC236}">
                <a16:creationId xmlns:a16="http://schemas.microsoft.com/office/drawing/2014/main" id="{A5C8E46A-24DC-4E8C-9AA3-D82AF793A373}"/>
              </a:ext>
            </a:extLst>
          </p:cNvPr>
          <p:cNvSpPr>
            <a:spLocks noGrp="1" noChangeArrowheads="1"/>
          </p:cNvSpPr>
          <p:nvPr>
            <p:ph type="title"/>
          </p:nvPr>
        </p:nvSpPr>
        <p:spPr>
          <a:xfrm>
            <a:off x="247650" y="0"/>
            <a:ext cx="8534400" cy="1143000"/>
          </a:xfrm>
        </p:spPr>
        <p:txBody>
          <a:bodyPr/>
          <a:lstStyle/>
          <a:p>
            <a:pPr>
              <a:defRPr/>
            </a:pPr>
            <a:r>
              <a:rPr lang="en-US" b="1" dirty="0"/>
              <a:t>Bible speaks lots of blindness</a:t>
            </a:r>
          </a:p>
        </p:txBody>
      </p:sp>
      <p:sp>
        <p:nvSpPr>
          <p:cNvPr id="9219" name="Rectangle 3">
            <a:extLst>
              <a:ext uri="{FF2B5EF4-FFF2-40B4-BE49-F238E27FC236}">
                <a16:creationId xmlns:a16="http://schemas.microsoft.com/office/drawing/2014/main" id="{C76B70FA-4FCA-4999-89BC-25DFC1A700A1}"/>
              </a:ext>
            </a:extLst>
          </p:cNvPr>
          <p:cNvSpPr>
            <a:spLocks noGrp="1" noChangeArrowheads="1"/>
          </p:cNvSpPr>
          <p:nvPr>
            <p:ph idx="1"/>
          </p:nvPr>
        </p:nvSpPr>
        <p:spPr>
          <a:xfrm>
            <a:off x="228600" y="1676400"/>
            <a:ext cx="9144000" cy="3200400"/>
          </a:xfrm>
        </p:spPr>
        <p:txBody>
          <a:bodyPr/>
          <a:lstStyle/>
          <a:p>
            <a:pPr>
              <a:lnSpc>
                <a:spcPct val="90000"/>
              </a:lnSpc>
              <a:defRPr/>
            </a:pPr>
            <a:r>
              <a:rPr lang="en-US" sz="3000" b="1" dirty="0"/>
              <a:t>Many who served God were blind: </a:t>
            </a:r>
            <a:r>
              <a:rPr lang="en-US" sz="3000" b="1" dirty="0" err="1"/>
              <a:t>Issac</a:t>
            </a:r>
            <a:r>
              <a:rPr lang="en-US" sz="3000" b="1" dirty="0"/>
              <a:t>, Jacob, Eli, </a:t>
            </a:r>
            <a:r>
              <a:rPr lang="en-US" sz="3000" b="1" dirty="0" err="1"/>
              <a:t>Ahijah</a:t>
            </a:r>
            <a:endParaRPr lang="en-US" sz="3000" b="1" dirty="0"/>
          </a:p>
          <a:p>
            <a:pPr>
              <a:lnSpc>
                <a:spcPct val="90000"/>
              </a:lnSpc>
              <a:defRPr/>
            </a:pPr>
            <a:r>
              <a:rPr lang="en-US" sz="3000" b="1" dirty="0"/>
              <a:t>Cruelty to forbidden - Lev 19:14, </a:t>
            </a:r>
            <a:r>
              <a:rPr lang="en-US" sz="3000" b="1" dirty="0" err="1"/>
              <a:t>Deut</a:t>
            </a:r>
            <a:r>
              <a:rPr lang="en-US" sz="3000" b="1" dirty="0"/>
              <a:t> 27:18</a:t>
            </a:r>
          </a:p>
          <a:p>
            <a:pPr>
              <a:lnSpc>
                <a:spcPct val="90000"/>
              </a:lnSpc>
              <a:defRPr/>
            </a:pPr>
            <a:r>
              <a:rPr lang="en-US" sz="3000" b="1" dirty="0"/>
              <a:t>Disqualified priest - Lev 21:18</a:t>
            </a:r>
          </a:p>
          <a:p>
            <a:pPr>
              <a:lnSpc>
                <a:spcPct val="90000"/>
              </a:lnSpc>
              <a:defRPr/>
            </a:pPr>
            <a:r>
              <a:rPr lang="en-US" sz="3000" b="1" dirty="0"/>
              <a:t>Animals not sacrificed - Lev 22:22</a:t>
            </a:r>
          </a:p>
          <a:p>
            <a:pPr>
              <a:lnSpc>
                <a:spcPct val="90000"/>
              </a:lnSpc>
              <a:defRPr/>
            </a:pPr>
            <a:r>
              <a:rPr lang="en-US" sz="3000" b="1" dirty="0"/>
              <a:t>Elisha asked God to blind </a:t>
            </a:r>
            <a:r>
              <a:rPr lang="en-US" sz="3000" b="1" dirty="0" err="1"/>
              <a:t>Armeneans</a:t>
            </a:r>
            <a:r>
              <a:rPr lang="en-US" sz="3000" b="1" dirty="0"/>
              <a:t> (saves battle) - 2 Kings 6:18-23</a:t>
            </a:r>
          </a:p>
          <a:p>
            <a:pPr>
              <a:lnSpc>
                <a:spcPct val="90000"/>
              </a:lnSpc>
              <a:defRPr/>
            </a:pPr>
            <a:r>
              <a:rPr lang="en-US" sz="3000" b="1" dirty="0"/>
              <a:t>Sodomites blinded because of their sinful intent - Gen 19:1</a:t>
            </a:r>
          </a:p>
          <a:p>
            <a:pPr>
              <a:lnSpc>
                <a:spcPct val="90000"/>
              </a:lnSpc>
              <a:defRPr/>
            </a:pPr>
            <a:r>
              <a:rPr lang="en-US" sz="3000" b="1" dirty="0"/>
              <a:t>Blindness on magician </a:t>
            </a:r>
            <a:r>
              <a:rPr lang="en-US" sz="3000" b="1" dirty="0" err="1"/>
              <a:t>Elymas</a:t>
            </a:r>
            <a:r>
              <a:rPr lang="en-US" sz="3000" b="1" dirty="0"/>
              <a:t> - Acts 13:11</a:t>
            </a:r>
          </a:p>
          <a:p>
            <a:pPr>
              <a:lnSpc>
                <a:spcPct val="90000"/>
              </a:lnSpc>
              <a:defRPr/>
            </a:pPr>
            <a:r>
              <a:rPr lang="en-US" sz="3000" b="1" dirty="0"/>
              <a:t>Curse for disobedience - </a:t>
            </a:r>
            <a:r>
              <a:rPr lang="en-US" sz="3000" b="1" dirty="0" err="1"/>
              <a:t>Deut</a:t>
            </a:r>
            <a:r>
              <a:rPr lang="en-US" sz="3000" b="1" dirty="0"/>
              <a:t> 28:28</a:t>
            </a:r>
            <a:endParaRPr lang="en-US" b="1"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9219">
                                            <p:txEl>
                                              <p:pRg st="0" end="0"/>
                                            </p:txEl>
                                          </p:spTgt>
                                        </p:tgtEl>
                                        <p:attrNameLst>
                                          <p:attrName>style.visibility</p:attrName>
                                        </p:attrNameLst>
                                      </p:cBhvr>
                                      <p:to>
                                        <p:strVal val="visible"/>
                                      </p:to>
                                    </p:set>
                                    <p:anim to="" calcmode="lin" valueType="num">
                                      <p:cBhvr>
                                        <p:cTn id="7" dur="1" fill="hold"/>
                                        <p:tgtEl>
                                          <p:spTgt spid="9219">
                                            <p:txEl>
                                              <p:pRg st="0" end="0"/>
                                            </p:txEl>
                                          </p:spTgt>
                                        </p:tgtEl>
                                        <p:attrNameLst>
                                          <p:attrName/>
                                        </p:attrNameLst>
                                      </p:cBhvr>
                                    </p:anim>
                                  </p:childTnLst>
                                </p:cTn>
                              </p:par>
                            </p:childTnLst>
                          </p:cTn>
                        </p:par>
                        <p:par>
                          <p:cTn id="8" fill="hold" nodeType="afterGroup">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9219">
                                            <p:txEl>
                                              <p:pRg st="1" end="1"/>
                                            </p:txEl>
                                          </p:spTgt>
                                        </p:tgtEl>
                                        <p:attrNameLst>
                                          <p:attrName>style.visibility</p:attrName>
                                        </p:attrNameLst>
                                      </p:cBhvr>
                                      <p:to>
                                        <p:strVal val="visible"/>
                                      </p:to>
                                    </p:set>
                                    <p:anim to="" calcmode="lin" valueType="num">
                                      <p:cBhvr>
                                        <p:cTn id="11" dur="1" fill="hold"/>
                                        <p:tgtEl>
                                          <p:spTgt spid="9219">
                                            <p:txEl>
                                              <p:pRg st="1" end="1"/>
                                            </p:txEl>
                                          </p:spTgt>
                                        </p:tgtEl>
                                        <p:attrNameLst>
                                          <p:attrName/>
                                        </p:attrNameLst>
                                      </p:cBhvr>
                                    </p:anim>
                                  </p:childTnLst>
                                </p:cTn>
                              </p:par>
                            </p:childTnLst>
                          </p:cTn>
                        </p:par>
                        <p:par>
                          <p:cTn id="12" fill="hold" nodeType="afterGroup">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9219">
                                            <p:txEl>
                                              <p:pRg st="2" end="2"/>
                                            </p:txEl>
                                          </p:spTgt>
                                        </p:tgtEl>
                                        <p:attrNameLst>
                                          <p:attrName>style.visibility</p:attrName>
                                        </p:attrNameLst>
                                      </p:cBhvr>
                                      <p:to>
                                        <p:strVal val="visible"/>
                                      </p:to>
                                    </p:set>
                                    <p:anim to="" calcmode="lin" valueType="num">
                                      <p:cBhvr>
                                        <p:cTn id="15" dur="1" fill="hold"/>
                                        <p:tgtEl>
                                          <p:spTgt spid="9219">
                                            <p:txEl>
                                              <p:pRg st="2" end="2"/>
                                            </p:txEl>
                                          </p:spTgt>
                                        </p:tgtEl>
                                        <p:attrNameLst>
                                          <p:attrName/>
                                        </p:attrNameLst>
                                      </p:cBhvr>
                                    </p:anim>
                                  </p:childTnLst>
                                </p:cTn>
                              </p:par>
                            </p:childTnLst>
                          </p:cTn>
                        </p:par>
                        <p:par>
                          <p:cTn id="16" fill="hold" nodeType="afterGroup">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9219">
                                            <p:txEl>
                                              <p:pRg st="3" end="3"/>
                                            </p:txEl>
                                          </p:spTgt>
                                        </p:tgtEl>
                                        <p:attrNameLst>
                                          <p:attrName>style.visibility</p:attrName>
                                        </p:attrNameLst>
                                      </p:cBhvr>
                                      <p:to>
                                        <p:strVal val="visible"/>
                                      </p:to>
                                    </p:set>
                                    <p:anim to="" calcmode="lin" valueType="num">
                                      <p:cBhvr>
                                        <p:cTn id="19" dur="1" fill="hold"/>
                                        <p:tgtEl>
                                          <p:spTgt spid="9219">
                                            <p:txEl>
                                              <p:pRg st="3" end="3"/>
                                            </p:txEl>
                                          </p:spTgt>
                                        </p:tgtEl>
                                        <p:attrNameLst>
                                          <p:attrName/>
                                        </p:attrNameLst>
                                      </p:cBhvr>
                                    </p:anim>
                                  </p:childTnLst>
                                </p:cTn>
                              </p:par>
                            </p:childTnLst>
                          </p:cTn>
                        </p:par>
                        <p:par>
                          <p:cTn id="20" fill="hold" nodeType="afterGroup">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9219">
                                            <p:txEl>
                                              <p:pRg st="4" end="4"/>
                                            </p:txEl>
                                          </p:spTgt>
                                        </p:tgtEl>
                                        <p:attrNameLst>
                                          <p:attrName>style.visibility</p:attrName>
                                        </p:attrNameLst>
                                      </p:cBhvr>
                                      <p:to>
                                        <p:strVal val="visible"/>
                                      </p:to>
                                    </p:set>
                                    <p:anim to="" calcmode="lin" valueType="num">
                                      <p:cBhvr>
                                        <p:cTn id="23" dur="1" fill="hold"/>
                                        <p:tgtEl>
                                          <p:spTgt spid="9219">
                                            <p:txEl>
                                              <p:pRg st="4" end="4"/>
                                            </p:txEl>
                                          </p:spTgt>
                                        </p:tgtEl>
                                        <p:attrNameLst>
                                          <p:attrName/>
                                        </p:attrNameLst>
                                      </p:cBhvr>
                                    </p:anim>
                                  </p:childTnLst>
                                </p:cTn>
                              </p:par>
                            </p:childTnLst>
                          </p:cTn>
                        </p:par>
                        <p:par>
                          <p:cTn id="24" fill="hold" nodeType="afterGroup">
                            <p:stCondLst>
                              <p:cond delay="2500"/>
                            </p:stCondLst>
                            <p:childTnLst>
                              <p:par>
                                <p:cTn id="25" presetID="24" presetClass="entr" presetSubtype="0" fill="hold" grpId="0" nodeType="afterEffect">
                                  <p:stCondLst>
                                    <p:cond delay="0"/>
                                  </p:stCondLst>
                                  <p:childTnLst>
                                    <p:set>
                                      <p:cBhvr>
                                        <p:cTn id="26" dur="1" fill="hold">
                                          <p:stCondLst>
                                            <p:cond delay="499"/>
                                          </p:stCondLst>
                                        </p:cTn>
                                        <p:tgtEl>
                                          <p:spTgt spid="9219">
                                            <p:txEl>
                                              <p:pRg st="5" end="5"/>
                                            </p:txEl>
                                          </p:spTgt>
                                        </p:tgtEl>
                                        <p:attrNameLst>
                                          <p:attrName>style.visibility</p:attrName>
                                        </p:attrNameLst>
                                      </p:cBhvr>
                                      <p:to>
                                        <p:strVal val="visible"/>
                                      </p:to>
                                    </p:set>
                                    <p:anim to="" calcmode="lin" valueType="num">
                                      <p:cBhvr>
                                        <p:cTn id="27" dur="1" fill="hold"/>
                                        <p:tgtEl>
                                          <p:spTgt spid="9219">
                                            <p:txEl>
                                              <p:pRg st="5" end="5"/>
                                            </p:txEl>
                                          </p:spTgt>
                                        </p:tgtEl>
                                        <p:attrNameLst>
                                          <p:attrName/>
                                        </p:attrNameLst>
                                      </p:cBhvr>
                                    </p:anim>
                                  </p:childTnLst>
                                </p:cTn>
                              </p:par>
                            </p:childTnLst>
                          </p:cTn>
                        </p:par>
                        <p:par>
                          <p:cTn id="28" fill="hold" nodeType="afterGroup">
                            <p:stCondLst>
                              <p:cond delay="3000"/>
                            </p:stCondLst>
                            <p:childTnLst>
                              <p:par>
                                <p:cTn id="29" presetID="24" presetClass="entr" presetSubtype="0" fill="hold" grpId="0" nodeType="afterEffect">
                                  <p:stCondLst>
                                    <p:cond delay="0"/>
                                  </p:stCondLst>
                                  <p:childTnLst>
                                    <p:set>
                                      <p:cBhvr>
                                        <p:cTn id="30" dur="1" fill="hold">
                                          <p:stCondLst>
                                            <p:cond delay="499"/>
                                          </p:stCondLst>
                                        </p:cTn>
                                        <p:tgtEl>
                                          <p:spTgt spid="9219">
                                            <p:txEl>
                                              <p:pRg st="6" end="6"/>
                                            </p:txEl>
                                          </p:spTgt>
                                        </p:tgtEl>
                                        <p:attrNameLst>
                                          <p:attrName>style.visibility</p:attrName>
                                        </p:attrNameLst>
                                      </p:cBhvr>
                                      <p:to>
                                        <p:strVal val="visible"/>
                                      </p:to>
                                    </p:set>
                                    <p:anim to="" calcmode="lin" valueType="num">
                                      <p:cBhvr>
                                        <p:cTn id="31" dur="1" fill="hold"/>
                                        <p:tgtEl>
                                          <p:spTgt spid="9219">
                                            <p:txEl>
                                              <p:pRg st="6" end="6"/>
                                            </p:txEl>
                                          </p:spTgt>
                                        </p:tgtEl>
                                        <p:attrNameLst>
                                          <p:attrName/>
                                        </p:attrNameLst>
                                      </p:cBhvr>
                                    </p:anim>
                                  </p:childTnLst>
                                </p:cTn>
                              </p:par>
                            </p:childTnLst>
                          </p:cTn>
                        </p:par>
                        <p:par>
                          <p:cTn id="32" fill="hold" nodeType="afterGroup">
                            <p:stCondLst>
                              <p:cond delay="3500"/>
                            </p:stCondLst>
                            <p:childTnLst>
                              <p:par>
                                <p:cTn id="33" presetID="24" presetClass="entr" presetSubtype="0" fill="hold" grpId="0" nodeType="afterEffect">
                                  <p:stCondLst>
                                    <p:cond delay="0"/>
                                  </p:stCondLst>
                                  <p:childTnLst>
                                    <p:set>
                                      <p:cBhvr>
                                        <p:cTn id="34" dur="1" fill="hold">
                                          <p:stCondLst>
                                            <p:cond delay="499"/>
                                          </p:stCondLst>
                                        </p:cTn>
                                        <p:tgtEl>
                                          <p:spTgt spid="9219">
                                            <p:txEl>
                                              <p:pRg st="7" end="7"/>
                                            </p:txEl>
                                          </p:spTgt>
                                        </p:tgtEl>
                                        <p:attrNameLst>
                                          <p:attrName>style.visibility</p:attrName>
                                        </p:attrNameLst>
                                      </p:cBhvr>
                                      <p:to>
                                        <p:strVal val="visible"/>
                                      </p:to>
                                    </p:set>
                                    <p:anim to="" calcmode="lin" valueType="num">
                                      <p:cBhvr>
                                        <p:cTn id="35" dur="1" fill="hold"/>
                                        <p:tgtEl>
                                          <p:spTgt spid="9219">
                                            <p:txEl>
                                              <p:pRg st="7" end="7"/>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advAuto="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0" name="Picture 5" descr="C:\My Documents\blindness pics\MVC-012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571750"/>
            <a:ext cx="5715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a:extLst>
              <a:ext uri="{FF2B5EF4-FFF2-40B4-BE49-F238E27FC236}">
                <a16:creationId xmlns:a16="http://schemas.microsoft.com/office/drawing/2014/main" id="{9BAB741E-9D94-4E3C-9504-7D2415BD4DDB}"/>
              </a:ext>
            </a:extLst>
          </p:cNvPr>
          <p:cNvSpPr>
            <a:spLocks noGrp="1" noChangeArrowheads="1"/>
          </p:cNvSpPr>
          <p:nvPr>
            <p:ph type="title"/>
          </p:nvPr>
        </p:nvSpPr>
        <p:spPr>
          <a:xfrm>
            <a:off x="1752600" y="0"/>
            <a:ext cx="7772400" cy="1143000"/>
          </a:xfrm>
        </p:spPr>
        <p:txBody>
          <a:bodyPr/>
          <a:lstStyle/>
          <a:p>
            <a:pPr>
              <a:defRPr/>
            </a:pPr>
            <a:r>
              <a:rPr lang="en-US" b="1"/>
              <a:t>Spiritual Blindness</a:t>
            </a:r>
          </a:p>
        </p:txBody>
      </p:sp>
      <p:sp>
        <p:nvSpPr>
          <p:cNvPr id="10243" name="Rectangle 3">
            <a:extLst>
              <a:ext uri="{FF2B5EF4-FFF2-40B4-BE49-F238E27FC236}">
                <a16:creationId xmlns:a16="http://schemas.microsoft.com/office/drawing/2014/main" id="{8CBD73DC-A296-4C03-8880-1C15C58E0669}"/>
              </a:ext>
            </a:extLst>
          </p:cNvPr>
          <p:cNvSpPr>
            <a:spLocks noGrp="1" noChangeArrowheads="1"/>
          </p:cNvSpPr>
          <p:nvPr>
            <p:ph idx="1"/>
          </p:nvPr>
        </p:nvSpPr>
        <p:spPr>
          <a:xfrm>
            <a:off x="533400" y="1809750"/>
            <a:ext cx="10363200" cy="4114800"/>
          </a:xfrm>
        </p:spPr>
        <p:txBody>
          <a:bodyPr/>
          <a:lstStyle/>
          <a:p>
            <a:pPr>
              <a:defRPr/>
            </a:pPr>
            <a:r>
              <a:rPr lang="en-US" b="1" dirty="0"/>
              <a:t>Eye seen as point of understanding</a:t>
            </a:r>
          </a:p>
          <a:p>
            <a:pPr>
              <a:defRPr/>
            </a:pPr>
            <a:r>
              <a:rPr lang="en-US" b="1" dirty="0"/>
              <a:t>Sight dependent people</a:t>
            </a:r>
          </a:p>
          <a:p>
            <a:pPr>
              <a:defRPr/>
            </a:pPr>
            <a:r>
              <a:rPr lang="en-US" b="1" dirty="0"/>
              <a:t>Own language</a:t>
            </a:r>
          </a:p>
          <a:p>
            <a:pPr lvl="1">
              <a:defRPr/>
            </a:pPr>
            <a:r>
              <a:rPr lang="en-US" b="1" dirty="0"/>
              <a:t>Believe it when I see it</a:t>
            </a:r>
          </a:p>
          <a:p>
            <a:pPr lvl="1">
              <a:defRPr/>
            </a:pPr>
            <a:r>
              <a:rPr lang="en-US" b="1" dirty="0"/>
              <a:t>Show me</a:t>
            </a:r>
          </a:p>
          <a:p>
            <a:pPr>
              <a:defRPr/>
            </a:pPr>
            <a:r>
              <a:rPr lang="en-US" b="1" dirty="0"/>
              <a:t>~75% of learning is visual</a:t>
            </a:r>
          </a:p>
          <a:p>
            <a:pPr>
              <a:defRPr/>
            </a:pPr>
            <a:r>
              <a:rPr lang="en-US" b="1" dirty="0"/>
              <a:t>Spiritual blindness</a:t>
            </a:r>
          </a:p>
          <a:p>
            <a:pPr lvl="1">
              <a:defRPr/>
            </a:pPr>
            <a:r>
              <a:rPr lang="en-US" b="1" dirty="0"/>
              <a:t>Causes</a:t>
            </a:r>
          </a:p>
          <a:p>
            <a:pPr lvl="1">
              <a:defRPr/>
            </a:pPr>
            <a:r>
              <a:rPr lang="en-US" b="1" dirty="0"/>
              <a:t>Combating it</a:t>
            </a:r>
          </a:p>
        </p:txBody>
      </p:sp>
      <p:pic>
        <p:nvPicPr>
          <p:cNvPr id="5" name="Picture 4" descr="A close up of a logo&#10;&#10;Description automatically generated">
            <a:extLst>
              <a:ext uri="{FF2B5EF4-FFF2-40B4-BE49-F238E27FC236}">
                <a16:creationId xmlns:a16="http://schemas.microsoft.com/office/drawing/2014/main" id="{4A45CE64-6474-4717-82D1-81CBE0458B0F}"/>
              </a:ext>
            </a:extLst>
          </p:cNvPr>
          <p:cNvPicPr/>
          <p:nvPr/>
        </p:nvPicPr>
        <p:blipFill rotWithShape="1">
          <a:blip r:embed="rId4">
            <a:extLst>
              <a:ext uri="{28A0092B-C50C-407E-A947-70E740481C1C}">
                <a14:useLocalDpi xmlns:a14="http://schemas.microsoft.com/office/drawing/2010/main" val="0"/>
              </a:ext>
            </a:extLst>
          </a:blip>
          <a:srcRect/>
          <a:stretch/>
        </p:blipFill>
        <p:spPr bwMode="auto">
          <a:xfrm>
            <a:off x="9525000" y="5301"/>
            <a:ext cx="2626995" cy="1914525"/>
          </a:xfrm>
          <a:prstGeom prst="rect">
            <a:avLst/>
          </a:prstGeom>
          <a:ln>
            <a:noFill/>
          </a:ln>
          <a:extLst>
            <a:ext uri="{53640926-AAD7-44D8-BBD7-CCE9431645EC}">
              <a14:shadowObscured xmlns:a14="http://schemas.microsoft.com/office/drawing/2010/main"/>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0243">
                                            <p:txEl>
                                              <p:pRg st="0" end="0"/>
                                            </p:txEl>
                                          </p:spTgt>
                                        </p:tgtEl>
                                        <p:attrNameLst>
                                          <p:attrName>style.visibility</p:attrName>
                                        </p:attrNameLst>
                                      </p:cBhvr>
                                      <p:to>
                                        <p:strVal val="visible"/>
                                      </p:to>
                                    </p:set>
                                    <p:anim to="" calcmode="lin" valueType="num">
                                      <p:cBhvr>
                                        <p:cTn id="7" dur="1" fill="hold"/>
                                        <p:tgtEl>
                                          <p:spTgt spid="10243">
                                            <p:txEl>
                                              <p:pRg st="0" end="0"/>
                                            </p:txEl>
                                          </p:spTgt>
                                        </p:tgtEl>
                                        <p:attrNameLst>
                                          <p:attrName/>
                                        </p:attrNameLst>
                                      </p:cBhvr>
                                    </p:anim>
                                  </p:childTnLst>
                                </p:cTn>
                              </p:par>
                            </p:childTnLst>
                          </p:cTn>
                        </p:par>
                        <p:par>
                          <p:cTn id="8" fill="hold" nodeType="afterGroup">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10243">
                                            <p:txEl>
                                              <p:pRg st="1" end="1"/>
                                            </p:txEl>
                                          </p:spTgt>
                                        </p:tgtEl>
                                        <p:attrNameLst>
                                          <p:attrName>style.visibility</p:attrName>
                                        </p:attrNameLst>
                                      </p:cBhvr>
                                      <p:to>
                                        <p:strVal val="visible"/>
                                      </p:to>
                                    </p:set>
                                    <p:anim to="" calcmode="lin" valueType="num">
                                      <p:cBhvr>
                                        <p:cTn id="11" dur="1" fill="hold"/>
                                        <p:tgtEl>
                                          <p:spTgt spid="10243">
                                            <p:txEl>
                                              <p:pRg st="1" end="1"/>
                                            </p:txEl>
                                          </p:spTgt>
                                        </p:tgtEl>
                                        <p:attrNameLst>
                                          <p:attrName/>
                                        </p:attrNameLst>
                                      </p:cBhvr>
                                    </p:anim>
                                  </p:childTnLst>
                                </p:cTn>
                              </p:par>
                            </p:childTnLst>
                          </p:cTn>
                        </p:par>
                        <p:par>
                          <p:cTn id="12" fill="hold" nodeType="afterGroup">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10243">
                                            <p:txEl>
                                              <p:pRg st="2" end="2"/>
                                            </p:txEl>
                                          </p:spTgt>
                                        </p:tgtEl>
                                        <p:attrNameLst>
                                          <p:attrName>style.visibility</p:attrName>
                                        </p:attrNameLst>
                                      </p:cBhvr>
                                      <p:to>
                                        <p:strVal val="visible"/>
                                      </p:to>
                                    </p:set>
                                    <p:anim to="" calcmode="lin" valueType="num">
                                      <p:cBhvr>
                                        <p:cTn id="15" dur="1" fill="hold"/>
                                        <p:tgtEl>
                                          <p:spTgt spid="10243">
                                            <p:txEl>
                                              <p:pRg st="2" end="2"/>
                                            </p:txEl>
                                          </p:spTgt>
                                        </p:tgtEl>
                                        <p:attrNameLst>
                                          <p:attrName/>
                                        </p:attrNameLst>
                                      </p:cBhvr>
                                    </p:anim>
                                  </p:childTnLst>
                                </p:cTn>
                              </p:par>
                              <p:par>
                                <p:cTn id="16" presetID="24" presetClass="entr" presetSubtype="0" fill="hold" grpId="0" nodeType="withEffect">
                                  <p:stCondLst>
                                    <p:cond delay="0"/>
                                  </p:stCondLst>
                                  <p:childTnLst>
                                    <p:set>
                                      <p:cBhvr>
                                        <p:cTn id="17" dur="1" fill="hold">
                                          <p:stCondLst>
                                            <p:cond delay="499"/>
                                          </p:stCondLst>
                                        </p:cTn>
                                        <p:tgtEl>
                                          <p:spTgt spid="10243">
                                            <p:txEl>
                                              <p:pRg st="3" end="3"/>
                                            </p:txEl>
                                          </p:spTgt>
                                        </p:tgtEl>
                                        <p:attrNameLst>
                                          <p:attrName>style.visibility</p:attrName>
                                        </p:attrNameLst>
                                      </p:cBhvr>
                                      <p:to>
                                        <p:strVal val="visible"/>
                                      </p:to>
                                    </p:set>
                                    <p:anim to="" calcmode="lin" valueType="num">
                                      <p:cBhvr>
                                        <p:cTn id="18" dur="1" fill="hold"/>
                                        <p:tgtEl>
                                          <p:spTgt spid="10243">
                                            <p:txEl>
                                              <p:pRg st="3" end="3"/>
                                            </p:txEl>
                                          </p:spTgt>
                                        </p:tgtEl>
                                        <p:attrNameLst>
                                          <p:attrName/>
                                        </p:attrNameLst>
                                      </p:cBhvr>
                                    </p:anim>
                                  </p:childTnLst>
                                </p:cTn>
                              </p:par>
                              <p:par>
                                <p:cTn id="19" presetID="24" presetClass="entr" presetSubtype="0" fill="hold" grpId="0" nodeType="withEffect">
                                  <p:stCondLst>
                                    <p:cond delay="0"/>
                                  </p:stCondLst>
                                  <p:childTnLst>
                                    <p:set>
                                      <p:cBhvr>
                                        <p:cTn id="20" dur="1" fill="hold">
                                          <p:stCondLst>
                                            <p:cond delay="499"/>
                                          </p:stCondLst>
                                        </p:cTn>
                                        <p:tgtEl>
                                          <p:spTgt spid="10243">
                                            <p:txEl>
                                              <p:pRg st="4" end="4"/>
                                            </p:txEl>
                                          </p:spTgt>
                                        </p:tgtEl>
                                        <p:attrNameLst>
                                          <p:attrName>style.visibility</p:attrName>
                                        </p:attrNameLst>
                                      </p:cBhvr>
                                      <p:to>
                                        <p:strVal val="visible"/>
                                      </p:to>
                                    </p:set>
                                    <p:anim to="" calcmode="lin" valueType="num">
                                      <p:cBhvr>
                                        <p:cTn id="21" dur="1" fill="hold"/>
                                        <p:tgtEl>
                                          <p:spTgt spid="10243">
                                            <p:txEl>
                                              <p:pRg st="4" end="4"/>
                                            </p:txEl>
                                          </p:spTgt>
                                        </p:tgtEl>
                                        <p:attrNameLst>
                                          <p:attrName/>
                                        </p:attrNameLst>
                                      </p:cBhvr>
                                    </p:anim>
                                  </p:childTnLst>
                                </p:cTn>
                              </p:par>
                            </p:childTnLst>
                          </p:cTn>
                        </p:par>
                        <p:par>
                          <p:cTn id="22" fill="hold">
                            <p:stCondLst>
                              <p:cond delay="1500"/>
                            </p:stCondLst>
                            <p:childTnLst>
                              <p:par>
                                <p:cTn id="23" presetID="24" presetClass="entr" presetSubtype="0" fill="hold" grpId="0" nodeType="afterEffect">
                                  <p:stCondLst>
                                    <p:cond delay="0"/>
                                  </p:stCondLst>
                                  <p:childTnLst>
                                    <p:set>
                                      <p:cBhvr>
                                        <p:cTn id="24" dur="1" fill="hold">
                                          <p:stCondLst>
                                            <p:cond delay="499"/>
                                          </p:stCondLst>
                                        </p:cTn>
                                        <p:tgtEl>
                                          <p:spTgt spid="10243">
                                            <p:txEl>
                                              <p:pRg st="5" end="5"/>
                                            </p:txEl>
                                          </p:spTgt>
                                        </p:tgtEl>
                                        <p:attrNameLst>
                                          <p:attrName>style.visibility</p:attrName>
                                        </p:attrNameLst>
                                      </p:cBhvr>
                                      <p:to>
                                        <p:strVal val="visible"/>
                                      </p:to>
                                    </p:set>
                                    <p:anim to="" calcmode="lin" valueType="num">
                                      <p:cBhvr>
                                        <p:cTn id="25" dur="1" fill="hold"/>
                                        <p:tgtEl>
                                          <p:spTgt spid="10243">
                                            <p:txEl>
                                              <p:pRg st="5" end="5"/>
                                            </p:txEl>
                                          </p:spTgt>
                                        </p:tgtEl>
                                        <p:attrNameLst>
                                          <p:attrName/>
                                        </p:attrNameLst>
                                      </p:cBhvr>
                                    </p:anim>
                                  </p:childTnLst>
                                </p:cTn>
                              </p:par>
                            </p:childTnLst>
                          </p:cTn>
                        </p:par>
                        <p:par>
                          <p:cTn id="26" fill="hold" nodeType="afterGroup">
                            <p:stCondLst>
                              <p:cond delay="2000"/>
                            </p:stCondLst>
                            <p:childTnLst>
                              <p:par>
                                <p:cTn id="27" presetID="24" presetClass="entr" presetSubtype="0" fill="hold" grpId="0" nodeType="afterEffect">
                                  <p:stCondLst>
                                    <p:cond delay="0"/>
                                  </p:stCondLst>
                                  <p:childTnLst>
                                    <p:set>
                                      <p:cBhvr>
                                        <p:cTn id="28" dur="1" fill="hold">
                                          <p:stCondLst>
                                            <p:cond delay="499"/>
                                          </p:stCondLst>
                                        </p:cTn>
                                        <p:tgtEl>
                                          <p:spTgt spid="10243">
                                            <p:txEl>
                                              <p:pRg st="6" end="6"/>
                                            </p:txEl>
                                          </p:spTgt>
                                        </p:tgtEl>
                                        <p:attrNameLst>
                                          <p:attrName>style.visibility</p:attrName>
                                        </p:attrNameLst>
                                      </p:cBhvr>
                                      <p:to>
                                        <p:strVal val="visible"/>
                                      </p:to>
                                    </p:set>
                                    <p:anim to="" calcmode="lin" valueType="num">
                                      <p:cBhvr>
                                        <p:cTn id="29" dur="1" fill="hold"/>
                                        <p:tgtEl>
                                          <p:spTgt spid="10243">
                                            <p:txEl>
                                              <p:pRg st="6" end="6"/>
                                            </p:txEl>
                                          </p:spTgt>
                                        </p:tgtEl>
                                        <p:attrNameLst>
                                          <p:attrName/>
                                        </p:attrNameLst>
                                      </p:cBhvr>
                                    </p:anim>
                                  </p:childTnLst>
                                </p:cTn>
                              </p:par>
                              <p:par>
                                <p:cTn id="30" presetID="24" presetClass="entr" presetSubtype="0" fill="hold" grpId="0" nodeType="withEffect">
                                  <p:stCondLst>
                                    <p:cond delay="0"/>
                                  </p:stCondLst>
                                  <p:childTnLst>
                                    <p:set>
                                      <p:cBhvr>
                                        <p:cTn id="31" dur="1" fill="hold">
                                          <p:stCondLst>
                                            <p:cond delay="499"/>
                                          </p:stCondLst>
                                        </p:cTn>
                                        <p:tgtEl>
                                          <p:spTgt spid="10243">
                                            <p:txEl>
                                              <p:pRg st="7" end="7"/>
                                            </p:txEl>
                                          </p:spTgt>
                                        </p:tgtEl>
                                        <p:attrNameLst>
                                          <p:attrName>style.visibility</p:attrName>
                                        </p:attrNameLst>
                                      </p:cBhvr>
                                      <p:to>
                                        <p:strVal val="visible"/>
                                      </p:to>
                                    </p:set>
                                    <p:anim to="" calcmode="lin" valueType="num">
                                      <p:cBhvr>
                                        <p:cTn id="32" dur="1" fill="hold"/>
                                        <p:tgtEl>
                                          <p:spTgt spid="10243">
                                            <p:txEl>
                                              <p:pRg st="7" end="7"/>
                                            </p:txEl>
                                          </p:spTgt>
                                        </p:tgtEl>
                                        <p:attrNameLst>
                                          <p:attrName/>
                                        </p:attrNameLst>
                                      </p:cBhvr>
                                    </p:anim>
                                  </p:childTnLst>
                                </p:cTn>
                              </p:par>
                              <p:par>
                                <p:cTn id="33" presetID="24" presetClass="entr" presetSubtype="0" fill="hold" grpId="0" nodeType="withEffect">
                                  <p:stCondLst>
                                    <p:cond delay="0"/>
                                  </p:stCondLst>
                                  <p:childTnLst>
                                    <p:set>
                                      <p:cBhvr>
                                        <p:cTn id="34" dur="1" fill="hold">
                                          <p:stCondLst>
                                            <p:cond delay="499"/>
                                          </p:stCondLst>
                                        </p:cTn>
                                        <p:tgtEl>
                                          <p:spTgt spid="10243">
                                            <p:txEl>
                                              <p:pRg st="8" end="8"/>
                                            </p:txEl>
                                          </p:spTgt>
                                        </p:tgtEl>
                                        <p:attrNameLst>
                                          <p:attrName>style.visibility</p:attrName>
                                        </p:attrNameLst>
                                      </p:cBhvr>
                                      <p:to>
                                        <p:strVal val="visible"/>
                                      </p:to>
                                    </p:set>
                                    <p:anim to="" calcmode="lin" valueType="num">
                                      <p:cBhvr>
                                        <p:cTn id="35" dur="1" fill="hold"/>
                                        <p:tgtEl>
                                          <p:spTgt spid="10243">
                                            <p:txEl>
                                              <p:pRg st="8" end="8"/>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33989AF-20C4-41E3-BE5F-CB15D878B340}"/>
              </a:ext>
            </a:extLst>
          </p:cNvPr>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dirty="0">
                <a:effectLst>
                  <a:outerShdw blurRad="38100" dist="38100" dir="2700000" algn="tl">
                    <a:srgbClr val="000000">
                      <a:alpha val="43137"/>
                    </a:srgbClr>
                  </a:outerShdw>
                </a:effectLst>
              </a:rPr>
              <a:t>Spiritual Blindness</a:t>
            </a:r>
          </a:p>
        </p:txBody>
      </p:sp>
      <p:sp>
        <p:nvSpPr>
          <p:cNvPr id="14339" name="Rectangle 3">
            <a:extLst>
              <a:ext uri="{FF2B5EF4-FFF2-40B4-BE49-F238E27FC236}">
                <a16:creationId xmlns:a16="http://schemas.microsoft.com/office/drawing/2014/main" id="{26143AA5-2F97-42C6-98DF-12B8C6C31A72}"/>
              </a:ext>
            </a:extLst>
          </p:cNvPr>
          <p:cNvSpPr>
            <a:spLocks noGrp="1" noChangeArrowheads="1"/>
          </p:cNvSpPr>
          <p:nvPr>
            <p:ph idx="1"/>
          </p:nvPr>
        </p:nvSpPr>
        <p:spPr>
          <a:xfrm>
            <a:off x="762000" y="1752600"/>
            <a:ext cx="8834438" cy="4876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4000" b="1" dirty="0">
                <a:effectLst>
                  <a:outerShdw blurRad="38100" dist="38100" dir="2700000" algn="tl">
                    <a:srgbClr val="000000">
                      <a:alpha val="43137"/>
                    </a:srgbClr>
                  </a:outerShdw>
                </a:effectLst>
              </a:rPr>
              <a:t>Inability to comprehend spiritual truths.</a:t>
            </a:r>
          </a:p>
          <a:p>
            <a:pPr>
              <a:defRPr/>
            </a:pPr>
            <a:r>
              <a:rPr lang="en-US" altLang="en-US" sz="4000" b="1" dirty="0">
                <a:effectLst>
                  <a:outerShdw blurRad="38100" dist="38100" dir="2700000" algn="tl">
                    <a:srgbClr val="000000">
                      <a:alpha val="43137"/>
                    </a:srgbClr>
                  </a:outerShdw>
                </a:effectLst>
              </a:rPr>
              <a:t>“In faith there is enough light for those who want to believe and enough shadows to blind those who don’t.”                         - Blaise Pascal </a:t>
            </a:r>
          </a:p>
        </p:txBody>
      </p:sp>
      <p:pic>
        <p:nvPicPr>
          <p:cNvPr id="14340" name="Picture 4" descr="230px-Blaise_pasc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3460750"/>
            <a:ext cx="32385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5723EB4-87B7-468E-BA7E-9B164D18F9E5}"/>
              </a:ext>
            </a:extLst>
          </p:cNvPr>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defRPr/>
            </a:pPr>
            <a:r>
              <a:rPr lang="en-US" altLang="en-US" b="1" dirty="0">
                <a:effectLst>
                  <a:outerShdw blurRad="38100" dist="38100" dir="2700000" algn="tl">
                    <a:srgbClr val="000000">
                      <a:alpha val="43137"/>
                    </a:srgbClr>
                  </a:outerShdw>
                </a:effectLst>
              </a:rPr>
              <a:t>Spiritual Blindness</a:t>
            </a:r>
          </a:p>
        </p:txBody>
      </p:sp>
      <p:sp>
        <p:nvSpPr>
          <p:cNvPr id="16387" name="Rectangle 3">
            <a:extLst>
              <a:ext uri="{FF2B5EF4-FFF2-40B4-BE49-F238E27FC236}">
                <a16:creationId xmlns:a16="http://schemas.microsoft.com/office/drawing/2014/main" id="{BAD9350A-9741-46CC-A349-FEC9D8738540}"/>
              </a:ext>
            </a:extLst>
          </p:cNvPr>
          <p:cNvSpPr>
            <a:spLocks noGrp="1" noChangeArrowheads="1"/>
          </p:cNvSpPr>
          <p:nvPr>
            <p:ph idx="1"/>
          </p:nvPr>
        </p:nvSpPr>
        <p:spPr>
          <a:xfrm>
            <a:off x="0" y="2238375"/>
            <a:ext cx="12192000" cy="4467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3600" b="1" dirty="0">
                <a:effectLst>
                  <a:outerShdw blurRad="38100" dist="38100" dir="2700000" algn="tl">
                    <a:srgbClr val="000000">
                      <a:alpha val="43137"/>
                    </a:srgbClr>
                  </a:outerShdw>
                </a:effectLst>
              </a:rPr>
              <a:t>John 9:39-21 “And Jesus said, For judgment I am come into this world, that they which see not might see; and that they which see might be made blind. And </a:t>
            </a:r>
            <a:r>
              <a:rPr lang="en-US" altLang="en-US" sz="3600" b="1" i="1" dirty="0">
                <a:effectLst>
                  <a:outerShdw blurRad="38100" dist="38100" dir="2700000" algn="tl">
                    <a:srgbClr val="000000">
                      <a:alpha val="43137"/>
                    </a:srgbClr>
                  </a:outerShdw>
                </a:effectLst>
              </a:rPr>
              <a:t>some</a:t>
            </a:r>
            <a:r>
              <a:rPr lang="en-US" altLang="en-US" sz="3600" b="1" dirty="0">
                <a:effectLst>
                  <a:outerShdw blurRad="38100" dist="38100" dir="2700000" algn="tl">
                    <a:srgbClr val="000000">
                      <a:alpha val="43137"/>
                    </a:srgbClr>
                  </a:outerShdw>
                </a:effectLst>
              </a:rPr>
              <a:t> of the Pharisees which were with him heard these words, and said unto him, Are we blind also? Jesus said unto them, If ye were blind, ye should have no sin: but now ye say, We see; therefore your sin </a:t>
            </a:r>
            <a:r>
              <a:rPr lang="en-US" altLang="en-US" sz="3600" b="1" dirty="0" err="1">
                <a:effectLst>
                  <a:outerShdw blurRad="38100" dist="38100" dir="2700000" algn="tl">
                    <a:srgbClr val="000000">
                      <a:alpha val="43137"/>
                    </a:srgbClr>
                  </a:outerShdw>
                </a:effectLst>
              </a:rPr>
              <a:t>remaineth</a:t>
            </a:r>
            <a:r>
              <a:rPr lang="en-US" altLang="en-US" sz="3600" b="1" dirty="0">
                <a:effectLst>
                  <a:outerShdw blurRad="38100" dist="38100" dir="2700000" algn="tl">
                    <a:srgbClr val="000000">
                      <a:alpha val="43137"/>
                    </a:srgbClr>
                  </a:outerShdw>
                </a:effectLst>
              </a:rPr>
              <a:t>.” </a:t>
            </a:r>
          </a:p>
          <a:p>
            <a:pPr>
              <a:defRPr/>
            </a:pPr>
            <a:endParaRPr lang="en-US" altLang="en-US" sz="3600" dirty="0">
              <a:effectLst/>
            </a:endParaRPr>
          </a:p>
        </p:txBody>
      </p:sp>
      <p:pic>
        <p:nvPicPr>
          <p:cNvPr id="16388" name="Picture 4" descr="blin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0"/>
            <a:ext cx="35814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46E2CF7-E558-4FE2-AAF0-AAF88E2869ED}"/>
              </a:ext>
            </a:extLst>
          </p:cNvPr>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6000" b="1" dirty="0">
                <a:effectLst>
                  <a:outerShdw blurRad="38100" dist="38100" dir="2700000" algn="tl">
                    <a:srgbClr val="000000">
                      <a:alpha val="43137"/>
                    </a:srgbClr>
                  </a:outerShdw>
                </a:effectLst>
              </a:rPr>
              <a:t>Spiritual Blindness</a:t>
            </a:r>
          </a:p>
        </p:txBody>
      </p:sp>
      <p:sp>
        <p:nvSpPr>
          <p:cNvPr id="18435" name="Rectangle 3">
            <a:extLst>
              <a:ext uri="{FF2B5EF4-FFF2-40B4-BE49-F238E27FC236}">
                <a16:creationId xmlns:a16="http://schemas.microsoft.com/office/drawing/2014/main" id="{3149F813-D09C-402C-B9F3-806AF0028B5B}"/>
              </a:ext>
            </a:extLst>
          </p:cNvPr>
          <p:cNvSpPr>
            <a:spLocks noGrp="1" noChangeArrowheads="1"/>
          </p:cNvSpPr>
          <p:nvPr>
            <p:ph idx="1"/>
          </p:nvPr>
        </p:nvSpPr>
        <p:spPr>
          <a:xfrm>
            <a:off x="152400" y="1752600"/>
            <a:ext cx="120396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r>
              <a:rPr lang="en-US" altLang="en-US" b="1" dirty="0">
                <a:effectLst>
                  <a:outerShdw blurRad="38100" dist="38100" dir="2700000" algn="tl">
                    <a:srgbClr val="000000">
                      <a:alpha val="43137"/>
                    </a:srgbClr>
                  </a:outerShdw>
                </a:effectLst>
              </a:rPr>
              <a:t>Isaiah 42:16-20: “And I will bring the blind by a way </a:t>
            </a:r>
            <a:r>
              <a:rPr lang="en-US" altLang="en-US" b="1" i="1" dirty="0">
                <a:effectLst>
                  <a:outerShdw blurRad="38100" dist="38100" dir="2700000" algn="tl">
                    <a:srgbClr val="000000">
                      <a:alpha val="43137"/>
                    </a:srgbClr>
                  </a:outerShdw>
                </a:effectLst>
              </a:rPr>
              <a:t>that</a:t>
            </a:r>
            <a:r>
              <a:rPr lang="en-US" altLang="en-US" b="1" dirty="0">
                <a:effectLst>
                  <a:outerShdw blurRad="38100" dist="38100" dir="2700000" algn="tl">
                    <a:srgbClr val="000000">
                      <a:alpha val="43137"/>
                    </a:srgbClr>
                  </a:outerShdw>
                </a:effectLst>
              </a:rPr>
              <a:t> they knew not; I will lead them in paths </a:t>
            </a:r>
            <a:r>
              <a:rPr lang="en-US" altLang="en-US" b="1" i="1" dirty="0">
                <a:effectLst>
                  <a:outerShdw blurRad="38100" dist="38100" dir="2700000" algn="tl">
                    <a:srgbClr val="000000">
                      <a:alpha val="43137"/>
                    </a:srgbClr>
                  </a:outerShdw>
                </a:effectLst>
              </a:rPr>
              <a:t>that</a:t>
            </a:r>
            <a:r>
              <a:rPr lang="en-US" altLang="en-US" b="1" dirty="0">
                <a:effectLst>
                  <a:outerShdw blurRad="38100" dist="38100" dir="2700000" algn="tl">
                    <a:srgbClr val="000000">
                      <a:alpha val="43137"/>
                    </a:srgbClr>
                  </a:outerShdw>
                </a:effectLst>
              </a:rPr>
              <a:t> they have not known: I will make darkness light before them, and crooked things straight. These things will I do unto them, and not forsake them. They shall be turned back, they shall be greatly ashamed, that trust in graven images, that say to the molten images, Ye </a:t>
            </a:r>
            <a:r>
              <a:rPr lang="en-US" altLang="en-US" b="1" i="1" dirty="0">
                <a:effectLst>
                  <a:outerShdw blurRad="38100" dist="38100" dir="2700000" algn="tl">
                    <a:srgbClr val="000000">
                      <a:alpha val="43137"/>
                    </a:srgbClr>
                  </a:outerShdw>
                </a:effectLst>
              </a:rPr>
              <a:t>are</a:t>
            </a:r>
            <a:r>
              <a:rPr lang="en-US" altLang="en-US" b="1" dirty="0">
                <a:effectLst>
                  <a:outerShdw blurRad="38100" dist="38100" dir="2700000" algn="tl">
                    <a:srgbClr val="000000">
                      <a:alpha val="43137"/>
                    </a:srgbClr>
                  </a:outerShdw>
                </a:effectLst>
              </a:rPr>
              <a:t> our gods. Hear, ye deaf; and look, ye blind, that ye may see. Who </a:t>
            </a:r>
            <a:r>
              <a:rPr lang="en-US" altLang="en-US" b="1" i="1" dirty="0">
                <a:effectLst>
                  <a:outerShdw blurRad="38100" dist="38100" dir="2700000" algn="tl">
                    <a:srgbClr val="000000">
                      <a:alpha val="43137"/>
                    </a:srgbClr>
                  </a:outerShdw>
                </a:effectLst>
              </a:rPr>
              <a:t>is</a:t>
            </a:r>
            <a:r>
              <a:rPr lang="en-US" altLang="en-US" b="1" dirty="0">
                <a:effectLst>
                  <a:outerShdw blurRad="38100" dist="38100" dir="2700000" algn="tl">
                    <a:srgbClr val="000000">
                      <a:alpha val="43137"/>
                    </a:srgbClr>
                  </a:outerShdw>
                </a:effectLst>
              </a:rPr>
              <a:t> blind, but my servant? or deaf, as my messenger </a:t>
            </a:r>
            <a:r>
              <a:rPr lang="en-US" altLang="en-US" b="1" i="1" dirty="0">
                <a:effectLst>
                  <a:outerShdw blurRad="38100" dist="38100" dir="2700000" algn="tl">
                    <a:srgbClr val="000000">
                      <a:alpha val="43137"/>
                    </a:srgbClr>
                  </a:outerShdw>
                </a:effectLst>
              </a:rPr>
              <a:t>that</a:t>
            </a:r>
            <a:r>
              <a:rPr lang="en-US" altLang="en-US" b="1" dirty="0">
                <a:effectLst>
                  <a:outerShdw blurRad="38100" dist="38100" dir="2700000" algn="tl">
                    <a:srgbClr val="000000">
                      <a:alpha val="43137"/>
                    </a:srgbClr>
                  </a:outerShdw>
                </a:effectLst>
              </a:rPr>
              <a:t> I sent? who </a:t>
            </a:r>
            <a:r>
              <a:rPr lang="en-US" altLang="en-US" b="1" i="1" dirty="0">
                <a:effectLst>
                  <a:outerShdw blurRad="38100" dist="38100" dir="2700000" algn="tl">
                    <a:srgbClr val="000000">
                      <a:alpha val="43137"/>
                    </a:srgbClr>
                  </a:outerShdw>
                </a:effectLst>
              </a:rPr>
              <a:t>is</a:t>
            </a:r>
            <a:r>
              <a:rPr lang="en-US" altLang="en-US" b="1" dirty="0">
                <a:effectLst>
                  <a:outerShdw blurRad="38100" dist="38100" dir="2700000" algn="tl">
                    <a:srgbClr val="000000">
                      <a:alpha val="43137"/>
                    </a:srgbClr>
                  </a:outerShdw>
                </a:effectLst>
              </a:rPr>
              <a:t> blind as </a:t>
            </a:r>
            <a:r>
              <a:rPr lang="en-US" altLang="en-US" b="1" i="1" dirty="0">
                <a:effectLst>
                  <a:outerShdw blurRad="38100" dist="38100" dir="2700000" algn="tl">
                    <a:srgbClr val="000000">
                      <a:alpha val="43137"/>
                    </a:srgbClr>
                  </a:outerShdw>
                </a:effectLst>
              </a:rPr>
              <a:t>he that is</a:t>
            </a:r>
            <a:r>
              <a:rPr lang="en-US" altLang="en-US" b="1" dirty="0">
                <a:effectLst>
                  <a:outerShdw blurRad="38100" dist="38100" dir="2700000" algn="tl">
                    <a:srgbClr val="000000">
                      <a:alpha val="43137"/>
                    </a:srgbClr>
                  </a:outerShdw>
                </a:effectLst>
              </a:rPr>
              <a:t> perfect, and blind as the LORD'S servant? Seeing many things, but thou </a:t>
            </a:r>
            <a:r>
              <a:rPr lang="en-US" altLang="en-US" b="1" dirty="0" err="1">
                <a:effectLst>
                  <a:outerShdw blurRad="38100" dist="38100" dir="2700000" algn="tl">
                    <a:srgbClr val="000000">
                      <a:alpha val="43137"/>
                    </a:srgbClr>
                  </a:outerShdw>
                </a:effectLst>
              </a:rPr>
              <a:t>observest</a:t>
            </a:r>
            <a:r>
              <a:rPr lang="en-US" altLang="en-US" b="1" dirty="0">
                <a:effectLst>
                  <a:outerShdw blurRad="38100" dist="38100" dir="2700000" algn="tl">
                    <a:srgbClr val="000000">
                      <a:alpha val="43137"/>
                    </a:srgbClr>
                  </a:outerShdw>
                </a:effectLst>
              </a:rPr>
              <a:t> not; opening the ears, but he heareth not.”  </a:t>
            </a:r>
          </a:p>
        </p:txBody>
      </p:sp>
    </p:spTree>
  </p:cSld>
  <p:clrMapOvr>
    <a:masterClrMapping/>
  </p:clrMapOvr>
  <p:transition>
    <p:random/>
  </p:transition>
</p:sld>
</file>

<file path=ppt/theme/theme1.xml><?xml version="1.0" encoding="utf-8"?>
<a:theme xmlns:a="http://schemas.openxmlformats.org/drawingml/2006/main" name="Whirlpool">
  <a:themeElements>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fontScheme name="Whirlpool">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9809</Words>
  <Application>Microsoft Office PowerPoint</Application>
  <PresentationFormat>Widescreen</PresentationFormat>
  <Paragraphs>353</Paragraphs>
  <Slides>44</Slides>
  <Notes>44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Monotype Sorts</vt:lpstr>
      <vt:lpstr>Tahoma</vt:lpstr>
      <vt:lpstr>Times New Roman</vt:lpstr>
      <vt:lpstr>Whirlpool</vt:lpstr>
      <vt:lpstr>Clip</vt:lpstr>
      <vt:lpstr>PowerPoint Presentation</vt:lpstr>
      <vt:lpstr>PowerPoint Presentation</vt:lpstr>
      <vt:lpstr>Darkness Lesson 2: Causes of Spiritual Blindness</vt:lpstr>
      <vt:lpstr>Causes of Blindness</vt:lpstr>
      <vt:lpstr>Bible speaks lots of blindness</vt:lpstr>
      <vt:lpstr>Spiritual Blindness</vt:lpstr>
      <vt:lpstr>Spiritual Blindness</vt:lpstr>
      <vt:lpstr>Spiritual Blindness</vt:lpstr>
      <vt:lpstr>Spiritual Blindness</vt:lpstr>
      <vt:lpstr>Spiritual Blindness</vt:lpstr>
      <vt:lpstr>Spiritual Blindness</vt:lpstr>
      <vt:lpstr>Causes of Spiritual Blindness: Pride</vt:lpstr>
      <vt:lpstr>Causes of Spiritual Blindness: Pride</vt:lpstr>
      <vt:lpstr>Causes of Spiritual  Blindness: Self-righteousness</vt:lpstr>
      <vt:lpstr>Causes of Spiritual  Blindness: Self-righteousness</vt:lpstr>
      <vt:lpstr>Causes of Spiritual Blindness: Lust</vt:lpstr>
      <vt:lpstr>Causes of Spiritual Blindness:  Lust – David and Bathsheba</vt:lpstr>
      <vt:lpstr>Causes of Spiritual Blindness: Lust</vt:lpstr>
      <vt:lpstr>Causes of Spiritual Blindness: Lust</vt:lpstr>
      <vt:lpstr>Causes of Spiritual Blindness: Lust</vt:lpstr>
      <vt:lpstr>Causes of Spiritual Blindness: Lust</vt:lpstr>
      <vt:lpstr>Causes of Spiritual and Physical Blindness: Alcohol and Drugs</vt:lpstr>
      <vt:lpstr>Causes of Spiritual and Physical Blindness: Alcohol and Drugs</vt:lpstr>
      <vt:lpstr>Causes of Spiritual Blindness:  Disobedience/Rebellion</vt:lpstr>
      <vt:lpstr>Causes of Spiritual Blindness:  Disobedience/Rebellion</vt:lpstr>
      <vt:lpstr>Causes of Spiritual Blindness:  Disobedience/Rebellion</vt:lpstr>
      <vt:lpstr>Causes of Spiritual Blindness:  Disobedience/Rebellion</vt:lpstr>
      <vt:lpstr>Causes of Spiritual Blindness:  Failure to Recognize God</vt:lpstr>
      <vt:lpstr>Causes of Spiritual Blindness:  Failure to Recognize God</vt:lpstr>
      <vt:lpstr>Causes of Spiritual Blindness:  Unjust gain/Greed</vt:lpstr>
      <vt:lpstr>Causes of Spiritual Blindness:  Unjust gain/Greed</vt:lpstr>
      <vt:lpstr>Causes of Spiritual Blindness:  Unjust gain/Greed</vt:lpstr>
      <vt:lpstr>Causes of Spiritual Blindness: Pride of Life  (Men’s Approval/Hypocrisy/Uncommitted Heart)</vt:lpstr>
      <vt:lpstr>Causes of Spiritual Blindness: Pride of Life  (Men’s Approval/Hypocrisy/Uncommitted Heart)</vt:lpstr>
      <vt:lpstr>PowerPoint Presentation</vt:lpstr>
      <vt:lpstr>PowerPoint Presentation</vt:lpstr>
      <vt:lpstr>Causes of Spiritual Blindness: Prejudice</vt:lpstr>
      <vt:lpstr>Causes of Spiritual Blindness: Prejudice</vt:lpstr>
      <vt:lpstr>Causes of Spiritual Blindness:  Failure to Know God’s Word</vt:lpstr>
      <vt:lpstr>Causes of Spiritual Blindness:  Failure to Know God’s Word</vt:lpstr>
      <vt:lpstr>Some Causes of Spiritual Blindness</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2019-08-11T21:52:29Z</dcterms:created>
  <dcterms:modified xsi:type="dcterms:W3CDTF">2019-08-11T21:52:54Z</dcterms:modified>
</cp:coreProperties>
</file>